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4"/>
    <p:sldMasterId id="2147483964" r:id="rId5"/>
    <p:sldMasterId id="2147483952" r:id="rId6"/>
    <p:sldMasterId id="2147483966" r:id="rId7"/>
    <p:sldMasterId id="2147483927" r:id="rId8"/>
    <p:sldMasterId id="2147483975" r:id="rId9"/>
    <p:sldMasterId id="2147483995" r:id="rId10"/>
  </p:sldMasterIdLst>
  <p:notesMasterIdLst>
    <p:notesMasterId r:id="rId38"/>
  </p:notesMasterIdLst>
  <p:handoutMasterIdLst>
    <p:handoutMasterId r:id="rId39"/>
  </p:handoutMasterIdLst>
  <p:sldIdLst>
    <p:sldId id="1250" r:id="rId11"/>
    <p:sldId id="1216" r:id="rId12"/>
    <p:sldId id="1315" r:id="rId13"/>
    <p:sldId id="1316" r:id="rId14"/>
    <p:sldId id="1314" r:id="rId15"/>
    <p:sldId id="1198" r:id="rId16"/>
    <p:sldId id="1317" r:id="rId17"/>
    <p:sldId id="1252" r:id="rId18"/>
    <p:sldId id="1202" r:id="rId19"/>
    <p:sldId id="1218" r:id="rId20"/>
    <p:sldId id="1318" r:id="rId21"/>
    <p:sldId id="1257" r:id="rId22"/>
    <p:sldId id="1258" r:id="rId23"/>
    <p:sldId id="1245" r:id="rId24"/>
    <p:sldId id="1247" r:id="rId25"/>
    <p:sldId id="1248" r:id="rId26"/>
    <p:sldId id="1249" r:id="rId27"/>
    <p:sldId id="1320" r:id="rId28"/>
    <p:sldId id="1260" r:id="rId29"/>
    <p:sldId id="1319" r:id="rId30"/>
    <p:sldId id="1321" r:id="rId31"/>
    <p:sldId id="1254" r:id="rId32"/>
    <p:sldId id="1274" r:id="rId33"/>
    <p:sldId id="1277" r:id="rId34"/>
    <p:sldId id="1278" r:id="rId35"/>
    <p:sldId id="1280" r:id="rId36"/>
    <p:sldId id="130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ck Background" id="{981162E5-5C99-4ECE-8FCE-14E9C9F9B302}">
          <p14:sldIdLst>
            <p14:sldId id="1250"/>
            <p14:sldId id="1216"/>
            <p14:sldId id="1315"/>
            <p14:sldId id="1316"/>
            <p14:sldId id="1314"/>
            <p14:sldId id="1198"/>
            <p14:sldId id="1317"/>
            <p14:sldId id="1252"/>
            <p14:sldId id="1202"/>
            <p14:sldId id="1218"/>
            <p14:sldId id="1318"/>
            <p14:sldId id="1257"/>
            <p14:sldId id="1258"/>
            <p14:sldId id="1245"/>
            <p14:sldId id="1247"/>
            <p14:sldId id="1248"/>
            <p14:sldId id="1249"/>
            <p14:sldId id="1320"/>
            <p14:sldId id="1260"/>
            <p14:sldId id="1319"/>
            <p14:sldId id="1321"/>
            <p14:sldId id="1254"/>
            <p14:sldId id="1274"/>
            <p14:sldId id="1277"/>
            <p14:sldId id="1278"/>
            <p14:sldId id="1280"/>
            <p14:sldId id="1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League" initials="JL" lastIdx="6"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1F1E"/>
    <a:srgbClr val="323B46"/>
    <a:srgbClr val="ECEDEF"/>
    <a:srgbClr val="E55D5B"/>
    <a:srgbClr val="EE393A"/>
    <a:srgbClr val="EE7674"/>
    <a:srgbClr val="DAD3C9"/>
    <a:srgbClr val="D7D9DC"/>
    <a:srgbClr val="ED744F"/>
    <a:srgbClr val="F08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42" autoAdjust="0"/>
    <p:restoredTop sz="83779" autoAdjust="0"/>
  </p:normalViewPr>
  <p:slideViewPr>
    <p:cSldViewPr snapToGrid="0" showGuides="1">
      <p:cViewPr varScale="1">
        <p:scale>
          <a:sx n="65" d="100"/>
          <a:sy n="65" d="100"/>
        </p:scale>
        <p:origin x="240" y="408"/>
      </p:cViewPr>
      <p:guideLst/>
    </p:cSldViewPr>
  </p:slideViewPr>
  <p:outlineViewPr>
    <p:cViewPr>
      <p:scale>
        <a:sx n="33" d="100"/>
        <a:sy n="33" d="100"/>
      </p:scale>
      <p:origin x="0" y="-2448"/>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4" d="100"/>
          <a:sy n="64" d="100"/>
        </p:scale>
        <p:origin x="334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59BCCA-D34A-428F-9653-37DD5E7BD850}" type="doc">
      <dgm:prSet loTypeId="urn:microsoft.com/office/officeart/2005/8/layout/pyramid2" loCatId="list" qsTypeId="urn:microsoft.com/office/officeart/2005/8/quickstyle/simple4" qsCatId="simple" csTypeId="urn:microsoft.com/office/officeart/2005/8/colors/accent5_4" csCatId="accent5" phldr="1"/>
      <dgm:spPr/>
      <dgm:t>
        <a:bodyPr/>
        <a:lstStyle/>
        <a:p>
          <a:endParaRPr lang="en-US"/>
        </a:p>
      </dgm:t>
    </dgm:pt>
    <dgm:pt modelId="{AC97AF0E-DAD8-432A-B7D0-A7F2FD633F77}">
      <dgm:prSet phldrT="[Text]" custT="1"/>
      <dgm:spPr/>
      <dgm:t>
        <a:bodyPr/>
        <a:lstStyle/>
        <a:p>
          <a:r>
            <a:rPr lang="en-US" sz="1600" b="1" dirty="0"/>
            <a:t>Geo Protection / IPI</a:t>
          </a:r>
        </a:p>
      </dgm:t>
    </dgm:pt>
    <dgm:pt modelId="{7BAA0812-C289-44EB-92D2-670618F18110}" type="parTrans" cxnId="{D50AEEB2-3C58-439E-9EAF-8F669B49888D}">
      <dgm:prSet/>
      <dgm:spPr/>
      <dgm:t>
        <a:bodyPr/>
        <a:lstStyle/>
        <a:p>
          <a:endParaRPr lang="en-US"/>
        </a:p>
      </dgm:t>
    </dgm:pt>
    <dgm:pt modelId="{ECED4EDB-04D5-4135-B704-A19DDAD33255}" type="sibTrans" cxnId="{D50AEEB2-3C58-439E-9EAF-8F669B49888D}">
      <dgm:prSet/>
      <dgm:spPr/>
      <dgm:t>
        <a:bodyPr/>
        <a:lstStyle/>
        <a:p>
          <a:endParaRPr lang="en-US"/>
        </a:p>
      </dgm:t>
    </dgm:pt>
    <dgm:pt modelId="{AFB0619B-737F-4C65-9FA7-2F77E1A49C25}">
      <dgm:prSet phldrT="[Text]" custT="1"/>
      <dgm:spPr/>
      <dgm:t>
        <a:bodyPr/>
        <a:lstStyle/>
        <a:p>
          <a:r>
            <a:rPr lang="en-US" sz="1600" b="1" dirty="0"/>
            <a:t>SDK for Mobile</a:t>
          </a:r>
        </a:p>
      </dgm:t>
    </dgm:pt>
    <dgm:pt modelId="{4EA9C351-F3D8-4E63-A2EB-DCEC795BCA04}" type="parTrans" cxnId="{0E9F709D-F875-464B-BDF6-DF54E7CB3740}">
      <dgm:prSet/>
      <dgm:spPr/>
      <dgm:t>
        <a:bodyPr/>
        <a:lstStyle/>
        <a:p>
          <a:endParaRPr lang="en-US"/>
        </a:p>
      </dgm:t>
    </dgm:pt>
    <dgm:pt modelId="{BD2B604A-5E7B-42D1-93DC-42567BB71833}" type="sibTrans" cxnId="{0E9F709D-F875-464B-BDF6-DF54E7CB3740}">
      <dgm:prSet/>
      <dgm:spPr/>
      <dgm:t>
        <a:bodyPr/>
        <a:lstStyle/>
        <a:p>
          <a:endParaRPr lang="en-US" dirty="0"/>
        </a:p>
      </dgm:t>
    </dgm:pt>
    <dgm:pt modelId="{35F6ABB5-2937-4279-BCF1-1BA4F54D290E}">
      <dgm:prSet custT="1"/>
      <dgm:spPr>
        <a:solidFill>
          <a:srgbClr val="FF0000">
            <a:alpha val="90000"/>
          </a:srgbClr>
        </a:solidFill>
      </dgm:spPr>
      <dgm:t>
        <a:bodyPr/>
        <a:lstStyle/>
        <a:p>
          <a:r>
            <a:rPr lang="en-US" sz="1600" b="1" dirty="0">
              <a:solidFill>
                <a:schemeClr val="bg1"/>
              </a:solidFill>
            </a:rPr>
            <a:t>Credential Stuffing protection</a:t>
          </a:r>
        </a:p>
      </dgm:t>
    </dgm:pt>
    <dgm:pt modelId="{4D63E512-F916-4AE4-84F8-941E26A6A2CF}" type="parTrans" cxnId="{322DF069-9518-4752-A6EC-954FD622CAC1}">
      <dgm:prSet/>
      <dgm:spPr/>
      <dgm:t>
        <a:bodyPr/>
        <a:lstStyle/>
        <a:p>
          <a:endParaRPr lang="en-US"/>
        </a:p>
      </dgm:t>
    </dgm:pt>
    <dgm:pt modelId="{39C44514-7D77-4A3E-8C22-EE9150CB03CC}" type="sibTrans" cxnId="{322DF069-9518-4752-A6EC-954FD622CAC1}">
      <dgm:prSet/>
      <dgm:spPr/>
      <dgm:t>
        <a:bodyPr/>
        <a:lstStyle/>
        <a:p>
          <a:endParaRPr lang="en-US"/>
        </a:p>
      </dgm:t>
    </dgm:pt>
    <dgm:pt modelId="{06BC9B65-C643-4512-8A92-73AB4C7A38AB}">
      <dgm:prSet custT="1"/>
      <dgm:spPr/>
      <dgm:t>
        <a:bodyPr/>
        <a:lstStyle/>
        <a:p>
          <a:r>
            <a:rPr lang="en-US" sz="1600" b="1" dirty="0"/>
            <a:t>BOT Protection</a:t>
          </a:r>
        </a:p>
      </dgm:t>
    </dgm:pt>
    <dgm:pt modelId="{90ADAC48-76E3-4C45-BB7A-740EA4261BC9}" type="parTrans" cxnId="{DD0E9B49-BDE7-4409-88EA-BDA5E2217032}">
      <dgm:prSet/>
      <dgm:spPr/>
      <dgm:t>
        <a:bodyPr/>
        <a:lstStyle/>
        <a:p>
          <a:endParaRPr lang="en-US"/>
        </a:p>
      </dgm:t>
    </dgm:pt>
    <dgm:pt modelId="{A00785BE-E099-4952-8F3D-CB2DCF92C4E5}" type="sibTrans" cxnId="{DD0E9B49-BDE7-4409-88EA-BDA5E2217032}">
      <dgm:prSet/>
      <dgm:spPr/>
      <dgm:t>
        <a:bodyPr/>
        <a:lstStyle/>
        <a:p>
          <a:endParaRPr lang="en-US"/>
        </a:p>
      </dgm:t>
    </dgm:pt>
    <dgm:pt modelId="{2EC77481-AB44-42F5-94E0-738C21DB4671}">
      <dgm:prSet phldrT="[Text]" custT="1"/>
      <dgm:spPr>
        <a:solidFill>
          <a:srgbClr val="FF0000">
            <a:alpha val="90000"/>
          </a:srgbClr>
        </a:solidFill>
      </dgm:spPr>
      <dgm: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gm:t>
    </dgm:pt>
    <dgm:pt modelId="{8098F24B-CDFB-4AC7-8362-0CAB977251DB}" type="parTrans" cxnId="{1854FAB3-CC0D-4D22-98D5-6ED16B94202A}">
      <dgm:prSet/>
      <dgm:spPr/>
      <dgm:t>
        <a:bodyPr/>
        <a:lstStyle/>
        <a:p>
          <a:endParaRPr lang="en-US"/>
        </a:p>
      </dgm:t>
    </dgm:pt>
    <dgm:pt modelId="{02C05528-235F-48B9-98EC-D27C951607C8}" type="sibTrans" cxnId="{1854FAB3-CC0D-4D22-98D5-6ED16B94202A}">
      <dgm:prSet/>
      <dgm:spPr/>
      <dgm:t>
        <a:bodyPr/>
        <a:lstStyle/>
        <a:p>
          <a:endParaRPr lang="en-US"/>
        </a:p>
      </dgm:t>
    </dgm:pt>
    <dgm:pt modelId="{193850DE-3625-4830-ACBE-99F2E4A43C22}">
      <dgm:prSet phldrT="[Text]" custT="1"/>
      <dgm:spPr/>
      <dgm:t>
        <a:bodyPr/>
        <a:lstStyle/>
        <a:p>
          <a:r>
            <a:rPr lang="en-US" sz="1600" b="1" dirty="0"/>
            <a:t>DDOS protection</a:t>
          </a:r>
        </a:p>
      </dgm:t>
    </dgm:pt>
    <dgm:pt modelId="{B5ACD448-4153-4E7D-A5B6-F295F734A3A5}" type="parTrans" cxnId="{3C2F53A2-3119-44D9-8A81-AB298519CBCC}">
      <dgm:prSet/>
      <dgm:spPr/>
      <dgm:t>
        <a:bodyPr/>
        <a:lstStyle/>
        <a:p>
          <a:endParaRPr lang="en-US"/>
        </a:p>
      </dgm:t>
    </dgm:pt>
    <dgm:pt modelId="{0B9C81FC-1536-41E6-98BD-A7D6F4FCAAF9}" type="sibTrans" cxnId="{3C2F53A2-3119-44D9-8A81-AB298519CBCC}">
      <dgm:prSet/>
      <dgm:spPr/>
      <dgm:t>
        <a:bodyPr/>
        <a:lstStyle/>
        <a:p>
          <a:endParaRPr lang="en-US"/>
        </a:p>
      </dgm:t>
    </dgm:pt>
    <dgm:pt modelId="{57D39AB3-08A1-4111-8B45-AE9E6EA5D4A5}">
      <dgm:prSet phldrT="[Text]" custT="1"/>
      <dgm:spPr>
        <a:solidFill>
          <a:srgbClr val="FF0000">
            <a:alpha val="90000"/>
          </a:srgbClr>
        </a:solidFill>
      </dgm:spPr>
      <dgm:t>
        <a:bodyPr/>
        <a:lstStyle/>
        <a:p>
          <a:r>
            <a:rPr lang="en-US" sz="1600" b="1" dirty="0">
              <a:solidFill>
                <a:schemeClr val="bg1"/>
              </a:solidFill>
            </a:rPr>
            <a:t>OWASP 10</a:t>
          </a:r>
        </a:p>
      </dgm:t>
    </dgm:pt>
    <dgm:pt modelId="{2E025C76-21CD-4001-98C8-B2212B3CD8A5}" type="parTrans" cxnId="{FB33EDCB-9D4A-4B8A-A0BD-5D9053F58DB2}">
      <dgm:prSet/>
      <dgm:spPr/>
      <dgm:t>
        <a:bodyPr/>
        <a:lstStyle/>
        <a:p>
          <a:endParaRPr lang="en-US"/>
        </a:p>
      </dgm:t>
    </dgm:pt>
    <dgm:pt modelId="{94D225AE-F2DB-432E-B000-78C55C335298}" type="sibTrans" cxnId="{FB33EDCB-9D4A-4B8A-A0BD-5D9053F58DB2}">
      <dgm:prSet/>
      <dgm:spPr/>
      <dgm:t>
        <a:bodyPr/>
        <a:lstStyle/>
        <a:p>
          <a:endParaRPr lang="en-US"/>
        </a:p>
      </dgm:t>
    </dgm:pt>
    <dgm:pt modelId="{E1E41DFC-5150-4738-9482-D3181AB8BD61}">
      <dgm:prSet phldrT="[Text]" custT="1"/>
      <dgm:spPr>
        <a:solidFill>
          <a:srgbClr val="FF0000">
            <a:alpha val="90000"/>
          </a:srgbClr>
        </a:solidFill>
      </dgm:spPr>
      <dgm:t>
        <a:bodyPr/>
        <a:lstStyle/>
        <a:p>
          <a:r>
            <a:rPr lang="en-US" sz="1600" b="1" dirty="0">
              <a:solidFill>
                <a:schemeClr val="bg1"/>
              </a:solidFill>
            </a:rPr>
            <a:t>Protocol/Scheme Compliance</a:t>
          </a:r>
        </a:p>
      </dgm:t>
    </dgm:pt>
    <dgm:pt modelId="{E88D49F2-BCCD-4BFB-8FA2-E4DF7033C901}" type="parTrans" cxnId="{781350C5-A129-4AAE-BFD1-66F1C6797DD5}">
      <dgm:prSet/>
      <dgm:spPr/>
      <dgm:t>
        <a:bodyPr/>
        <a:lstStyle/>
        <a:p>
          <a:endParaRPr lang="en-US"/>
        </a:p>
      </dgm:t>
    </dgm:pt>
    <dgm:pt modelId="{5554F783-C034-42CB-980D-FA944A0122BC}" type="sibTrans" cxnId="{781350C5-A129-4AAE-BFD1-66F1C6797DD5}">
      <dgm:prSet/>
      <dgm:spPr/>
      <dgm:t>
        <a:bodyPr/>
        <a:lstStyle/>
        <a:p>
          <a:endParaRPr lang="en-US"/>
        </a:p>
      </dgm:t>
    </dgm:pt>
    <dgm:pt modelId="{BD23A8FB-1C7C-4EAE-9949-859830AEA6F8}">
      <dgm:prSet phldrT="[Text]" custT="1"/>
      <dgm:spPr/>
      <dgm:t>
        <a:bodyPr/>
        <a:lstStyle/>
        <a:p>
          <a:r>
            <a:rPr lang="en-US" sz="1600" b="1" dirty="0">
              <a:solidFill>
                <a:srgbClr val="4D4F53">
                  <a:hueOff val="0"/>
                  <a:satOff val="0"/>
                  <a:lumOff val="0"/>
                  <a:alphaOff val="0"/>
                </a:srgbClr>
              </a:solidFill>
              <a:latin typeface="Arial"/>
              <a:ea typeface="+mn-ea"/>
              <a:cs typeface="+mn-cs"/>
            </a:rPr>
            <a:t>Programmability</a:t>
          </a:r>
          <a:endParaRPr lang="en-US" sz="1600" b="1" dirty="0"/>
        </a:p>
      </dgm:t>
    </dgm:pt>
    <dgm:pt modelId="{9FB61AB0-D03B-4BFA-B3F1-B3E4099A0A15}" type="parTrans" cxnId="{11901813-3ACF-4AF2-9BA7-D1A37C5D250E}">
      <dgm:prSet/>
      <dgm:spPr/>
      <dgm:t>
        <a:bodyPr/>
        <a:lstStyle/>
        <a:p>
          <a:endParaRPr lang="en-US"/>
        </a:p>
      </dgm:t>
    </dgm:pt>
    <dgm:pt modelId="{E800C0E5-18D0-47FC-984D-E147A46FD79A}" type="sibTrans" cxnId="{11901813-3ACF-4AF2-9BA7-D1A37C5D250E}">
      <dgm:prSet/>
      <dgm:spPr/>
      <dgm:t>
        <a:bodyPr/>
        <a:lstStyle/>
        <a:p>
          <a:endParaRPr lang="en-US"/>
        </a:p>
      </dgm:t>
    </dgm:pt>
    <dgm:pt modelId="{F7C8B7C0-5C76-4A6E-930C-D1D793C6D19A}">
      <dgm:prSet phldrT="[Text]" custT="1"/>
      <dgm:spPr/>
      <dgm:t>
        <a:bodyPr/>
        <a:lstStyle/>
        <a:p>
          <a:r>
            <a:rPr lang="en-US" sz="1600" b="1" dirty="0"/>
            <a:t>Encryption and TLS fingerprinting</a:t>
          </a:r>
        </a:p>
      </dgm:t>
    </dgm:pt>
    <dgm:pt modelId="{B0F8E6E0-36E6-4A08-92C6-630F31523F66}" type="parTrans" cxnId="{BE069AF1-3795-4087-B9D0-94DA05DABE91}">
      <dgm:prSet/>
      <dgm:spPr/>
      <dgm:t>
        <a:bodyPr/>
        <a:lstStyle/>
        <a:p>
          <a:endParaRPr lang="en-US"/>
        </a:p>
      </dgm:t>
    </dgm:pt>
    <dgm:pt modelId="{B2DD77E9-CC8F-4C61-946C-93763788AB5C}" type="sibTrans" cxnId="{BE069AF1-3795-4087-B9D0-94DA05DABE91}">
      <dgm:prSet/>
      <dgm:spPr/>
      <dgm:t>
        <a:bodyPr/>
        <a:lstStyle/>
        <a:p>
          <a:endParaRPr lang="en-US"/>
        </a:p>
      </dgm:t>
    </dgm:pt>
    <dgm:pt modelId="{A001C116-B9C9-4623-9829-CDB12DB0719B}" type="pres">
      <dgm:prSet presAssocID="{C859BCCA-D34A-428F-9653-37DD5E7BD850}" presName="compositeShape" presStyleCnt="0">
        <dgm:presLayoutVars>
          <dgm:dir/>
          <dgm:resizeHandles/>
        </dgm:presLayoutVars>
      </dgm:prSet>
      <dgm:spPr/>
    </dgm:pt>
    <dgm:pt modelId="{E5A9D2CA-F56D-499F-AF42-AD75D495BB79}" type="pres">
      <dgm:prSet presAssocID="{C859BCCA-D34A-428F-9653-37DD5E7BD850}" presName="pyramid" presStyleLbl="node1" presStyleIdx="0" presStyleCnt="1" custLinFactNeighborX="73802" custLinFactNeighborY="-5735"/>
      <dgm:spPr>
        <a:solidFill>
          <a:schemeClr val="tx2"/>
        </a:solidFill>
      </dgm:spPr>
    </dgm:pt>
    <dgm:pt modelId="{07F1E8C2-A10F-493E-BBC9-A6580A1C44CE}" type="pres">
      <dgm:prSet presAssocID="{C859BCCA-D34A-428F-9653-37DD5E7BD850}" presName="theList" presStyleCnt="0"/>
      <dgm:spPr/>
    </dgm:pt>
    <dgm:pt modelId="{A95D806F-C2B6-4CF2-B3E9-D09602D28238}" type="pres">
      <dgm:prSet presAssocID="{AC97AF0E-DAD8-432A-B7D0-A7F2FD633F77}" presName="aNode" presStyleLbl="fgAcc1" presStyleIdx="0" presStyleCnt="10">
        <dgm:presLayoutVars>
          <dgm:bulletEnabled val="1"/>
        </dgm:presLayoutVars>
      </dgm:prSet>
      <dgm:spPr/>
    </dgm:pt>
    <dgm:pt modelId="{3F90E4DE-039B-4454-A2DE-DDE4B236C2E1}" type="pres">
      <dgm:prSet presAssocID="{AC97AF0E-DAD8-432A-B7D0-A7F2FD633F77}" presName="aSpace" presStyleCnt="0"/>
      <dgm:spPr/>
    </dgm:pt>
    <dgm:pt modelId="{BFC9A96A-4ED2-4B5A-B479-533D962717B4}" type="pres">
      <dgm:prSet presAssocID="{2EC77481-AB44-42F5-94E0-738C21DB4671}" presName="aNode" presStyleLbl="fgAcc1" presStyleIdx="1" presStyleCnt="10">
        <dgm:presLayoutVars>
          <dgm:bulletEnabled val="1"/>
        </dgm:presLayoutVars>
      </dgm:prSet>
      <dgm:spPr/>
    </dgm:pt>
    <dgm:pt modelId="{9789E074-3E54-4F49-8B49-7D71E12271CA}" type="pres">
      <dgm:prSet presAssocID="{2EC77481-AB44-42F5-94E0-738C21DB4671}" presName="aSpace" presStyleCnt="0"/>
      <dgm:spPr/>
    </dgm:pt>
    <dgm:pt modelId="{D24551B9-6F3E-4753-9ABF-851FCA983E3A}" type="pres">
      <dgm:prSet presAssocID="{BD23A8FB-1C7C-4EAE-9949-859830AEA6F8}" presName="aNode" presStyleLbl="fgAcc1" presStyleIdx="2" presStyleCnt="10">
        <dgm:presLayoutVars>
          <dgm:bulletEnabled val="1"/>
        </dgm:presLayoutVars>
      </dgm:prSet>
      <dgm:spPr/>
    </dgm:pt>
    <dgm:pt modelId="{430415DF-1882-4C26-B202-2720FDF9105C}" type="pres">
      <dgm:prSet presAssocID="{BD23A8FB-1C7C-4EAE-9949-859830AEA6F8}" presName="aSpace" presStyleCnt="0"/>
      <dgm:spPr/>
    </dgm:pt>
    <dgm:pt modelId="{C1668199-4AF1-479D-9848-21078F8294C5}" type="pres">
      <dgm:prSet presAssocID="{35F6ABB5-2937-4279-BCF1-1BA4F54D290E}" presName="aNode" presStyleLbl="fgAcc1" presStyleIdx="3" presStyleCnt="10">
        <dgm:presLayoutVars>
          <dgm:bulletEnabled val="1"/>
        </dgm:presLayoutVars>
      </dgm:prSet>
      <dgm:spPr/>
    </dgm:pt>
    <dgm:pt modelId="{ADDFF848-26DB-4FC2-BC6B-B592D638A77B}" type="pres">
      <dgm:prSet presAssocID="{35F6ABB5-2937-4279-BCF1-1BA4F54D290E}" presName="aSpace" presStyleCnt="0"/>
      <dgm:spPr/>
    </dgm:pt>
    <dgm:pt modelId="{7C322BAB-9590-44DA-9D3E-74C4C6370269}" type="pres">
      <dgm:prSet presAssocID="{06BC9B65-C643-4512-8A92-73AB4C7A38AB}" presName="aNode" presStyleLbl="fgAcc1" presStyleIdx="4" presStyleCnt="10">
        <dgm:presLayoutVars>
          <dgm:bulletEnabled val="1"/>
        </dgm:presLayoutVars>
      </dgm:prSet>
      <dgm:spPr/>
    </dgm:pt>
    <dgm:pt modelId="{DF58190F-C2E5-4CF7-9E10-13EBBCF58FDD}" type="pres">
      <dgm:prSet presAssocID="{06BC9B65-C643-4512-8A92-73AB4C7A38AB}" presName="aSpace" presStyleCnt="0"/>
      <dgm:spPr/>
    </dgm:pt>
    <dgm:pt modelId="{42B690A2-4A01-4436-9DD3-B2808DB7F4DA}" type="pres">
      <dgm:prSet presAssocID="{AFB0619B-737F-4C65-9FA7-2F77E1A49C25}" presName="aNode" presStyleLbl="fgAcc1" presStyleIdx="5" presStyleCnt="10">
        <dgm:presLayoutVars>
          <dgm:bulletEnabled val="1"/>
        </dgm:presLayoutVars>
      </dgm:prSet>
      <dgm:spPr/>
    </dgm:pt>
    <dgm:pt modelId="{B9CBCBAF-E9BE-49C5-B7F9-F78C30429AD6}" type="pres">
      <dgm:prSet presAssocID="{AFB0619B-737F-4C65-9FA7-2F77E1A49C25}" presName="aSpace" presStyleCnt="0"/>
      <dgm:spPr/>
    </dgm:pt>
    <dgm:pt modelId="{4D8C2DA8-194B-49BA-9740-BE2F1D9BBFC0}" type="pres">
      <dgm:prSet presAssocID="{57D39AB3-08A1-4111-8B45-AE9E6EA5D4A5}" presName="aNode" presStyleLbl="fgAcc1" presStyleIdx="6" presStyleCnt="10">
        <dgm:presLayoutVars>
          <dgm:bulletEnabled val="1"/>
        </dgm:presLayoutVars>
      </dgm:prSet>
      <dgm:spPr/>
    </dgm:pt>
    <dgm:pt modelId="{651D43A9-0077-43E5-8A5C-21C5880524C0}" type="pres">
      <dgm:prSet presAssocID="{57D39AB3-08A1-4111-8B45-AE9E6EA5D4A5}" presName="aSpace" presStyleCnt="0"/>
      <dgm:spPr/>
    </dgm:pt>
    <dgm:pt modelId="{A6D668DC-3381-41BF-BE8B-DB2F228FC99D}" type="pres">
      <dgm:prSet presAssocID="{E1E41DFC-5150-4738-9482-D3181AB8BD61}" presName="aNode" presStyleLbl="fgAcc1" presStyleIdx="7" presStyleCnt="10">
        <dgm:presLayoutVars>
          <dgm:bulletEnabled val="1"/>
        </dgm:presLayoutVars>
      </dgm:prSet>
      <dgm:spPr/>
    </dgm:pt>
    <dgm:pt modelId="{AB0DFE7E-4E2A-4972-9DD8-D4D7472B5A7A}" type="pres">
      <dgm:prSet presAssocID="{E1E41DFC-5150-4738-9482-D3181AB8BD61}" presName="aSpace" presStyleCnt="0"/>
      <dgm:spPr/>
    </dgm:pt>
    <dgm:pt modelId="{35677599-F5CA-428B-92A7-532898BB70AC}" type="pres">
      <dgm:prSet presAssocID="{193850DE-3625-4830-ACBE-99F2E4A43C22}" presName="aNode" presStyleLbl="fgAcc1" presStyleIdx="8" presStyleCnt="10">
        <dgm:presLayoutVars>
          <dgm:bulletEnabled val="1"/>
        </dgm:presLayoutVars>
      </dgm:prSet>
      <dgm:spPr/>
    </dgm:pt>
    <dgm:pt modelId="{5833C81C-7A3E-467A-90E6-7E71C5B60FC4}" type="pres">
      <dgm:prSet presAssocID="{193850DE-3625-4830-ACBE-99F2E4A43C22}" presName="aSpace" presStyleCnt="0"/>
      <dgm:spPr/>
    </dgm:pt>
    <dgm:pt modelId="{C77E7923-1571-4EC9-817F-7ED49AEF0544}" type="pres">
      <dgm:prSet presAssocID="{F7C8B7C0-5C76-4A6E-930C-D1D793C6D19A}" presName="aNode" presStyleLbl="fgAcc1" presStyleIdx="9" presStyleCnt="10">
        <dgm:presLayoutVars>
          <dgm:bulletEnabled val="1"/>
        </dgm:presLayoutVars>
      </dgm:prSet>
      <dgm:spPr/>
    </dgm:pt>
    <dgm:pt modelId="{DA30797A-741C-45B6-981D-2F4277112C4E}" type="pres">
      <dgm:prSet presAssocID="{F7C8B7C0-5C76-4A6E-930C-D1D793C6D19A}" presName="aSpace" presStyleCnt="0"/>
      <dgm:spPr/>
    </dgm:pt>
  </dgm:ptLst>
  <dgm:cxnLst>
    <dgm:cxn modelId="{11901813-3ACF-4AF2-9BA7-D1A37C5D250E}" srcId="{C859BCCA-D34A-428F-9653-37DD5E7BD850}" destId="{BD23A8FB-1C7C-4EAE-9949-859830AEA6F8}" srcOrd="2" destOrd="0" parTransId="{9FB61AB0-D03B-4BFA-B3F1-B3E4099A0A15}" sibTransId="{E800C0E5-18D0-47FC-984D-E147A46FD79A}"/>
    <dgm:cxn modelId="{DD0E9B49-BDE7-4409-88EA-BDA5E2217032}" srcId="{C859BCCA-D34A-428F-9653-37DD5E7BD850}" destId="{06BC9B65-C643-4512-8A92-73AB4C7A38AB}" srcOrd="4" destOrd="0" parTransId="{90ADAC48-76E3-4C45-BB7A-740EA4261BC9}" sibTransId="{A00785BE-E099-4952-8F3D-CB2DCF92C4E5}"/>
    <dgm:cxn modelId="{2BE23F4B-277E-442D-8BFF-525A336F2560}" type="presOf" srcId="{F7C8B7C0-5C76-4A6E-930C-D1D793C6D19A}" destId="{C77E7923-1571-4EC9-817F-7ED49AEF0544}" srcOrd="0" destOrd="0" presId="urn:microsoft.com/office/officeart/2005/8/layout/pyramid2"/>
    <dgm:cxn modelId="{931FEE4C-180E-4ACC-B94B-2B49F30A1F12}" type="presOf" srcId="{35F6ABB5-2937-4279-BCF1-1BA4F54D290E}" destId="{C1668199-4AF1-479D-9848-21078F8294C5}" srcOrd="0" destOrd="0" presId="urn:microsoft.com/office/officeart/2005/8/layout/pyramid2"/>
    <dgm:cxn modelId="{7730F24D-4B40-4AE5-AA6F-8B3922F32D95}" type="presOf" srcId="{AC97AF0E-DAD8-432A-B7D0-A7F2FD633F77}" destId="{A95D806F-C2B6-4CF2-B3E9-D09602D28238}" srcOrd="0" destOrd="0" presId="urn:microsoft.com/office/officeart/2005/8/layout/pyramid2"/>
    <dgm:cxn modelId="{322DF069-9518-4752-A6EC-954FD622CAC1}" srcId="{C859BCCA-D34A-428F-9653-37DD5E7BD850}" destId="{35F6ABB5-2937-4279-BCF1-1BA4F54D290E}" srcOrd="3" destOrd="0" parTransId="{4D63E512-F916-4AE4-84F8-941E26A6A2CF}" sibTransId="{39C44514-7D77-4A3E-8C22-EE9150CB03CC}"/>
    <dgm:cxn modelId="{12361173-0FE1-4883-A818-7CFB08A6A213}" type="presOf" srcId="{57D39AB3-08A1-4111-8B45-AE9E6EA5D4A5}" destId="{4D8C2DA8-194B-49BA-9740-BE2F1D9BBFC0}" srcOrd="0" destOrd="0" presId="urn:microsoft.com/office/officeart/2005/8/layout/pyramid2"/>
    <dgm:cxn modelId="{9A19A17B-FE38-4BCB-9B39-562299B147E7}" type="presOf" srcId="{C859BCCA-D34A-428F-9653-37DD5E7BD850}" destId="{A001C116-B9C9-4623-9829-CDB12DB0719B}" srcOrd="0" destOrd="0" presId="urn:microsoft.com/office/officeart/2005/8/layout/pyramid2"/>
    <dgm:cxn modelId="{509EE785-BBD4-40A4-AF31-B5B0888C7B3E}" type="presOf" srcId="{BD23A8FB-1C7C-4EAE-9949-859830AEA6F8}" destId="{D24551B9-6F3E-4753-9ABF-851FCA983E3A}" srcOrd="0" destOrd="0" presId="urn:microsoft.com/office/officeart/2005/8/layout/pyramid2"/>
    <dgm:cxn modelId="{0E9F709D-F875-464B-BDF6-DF54E7CB3740}" srcId="{C859BCCA-D34A-428F-9653-37DD5E7BD850}" destId="{AFB0619B-737F-4C65-9FA7-2F77E1A49C25}" srcOrd="5" destOrd="0" parTransId="{4EA9C351-F3D8-4E63-A2EB-DCEC795BCA04}" sibTransId="{BD2B604A-5E7B-42D1-93DC-42567BB71833}"/>
    <dgm:cxn modelId="{3C2F53A2-3119-44D9-8A81-AB298519CBCC}" srcId="{C859BCCA-D34A-428F-9653-37DD5E7BD850}" destId="{193850DE-3625-4830-ACBE-99F2E4A43C22}" srcOrd="8" destOrd="0" parTransId="{B5ACD448-4153-4E7D-A5B6-F295F734A3A5}" sibTransId="{0B9C81FC-1536-41E6-98BD-A7D6F4FCAAF9}"/>
    <dgm:cxn modelId="{95F45CAA-B1BB-4455-926A-82A5AFA1E622}" type="presOf" srcId="{E1E41DFC-5150-4738-9482-D3181AB8BD61}" destId="{A6D668DC-3381-41BF-BE8B-DB2F228FC99D}" srcOrd="0" destOrd="0" presId="urn:microsoft.com/office/officeart/2005/8/layout/pyramid2"/>
    <dgm:cxn modelId="{D50AEEB2-3C58-439E-9EAF-8F669B49888D}" srcId="{C859BCCA-D34A-428F-9653-37DD5E7BD850}" destId="{AC97AF0E-DAD8-432A-B7D0-A7F2FD633F77}" srcOrd="0" destOrd="0" parTransId="{7BAA0812-C289-44EB-92D2-670618F18110}" sibTransId="{ECED4EDB-04D5-4135-B704-A19DDAD33255}"/>
    <dgm:cxn modelId="{1854FAB3-CC0D-4D22-98D5-6ED16B94202A}" srcId="{C859BCCA-D34A-428F-9653-37DD5E7BD850}" destId="{2EC77481-AB44-42F5-94E0-738C21DB4671}" srcOrd="1" destOrd="0" parTransId="{8098F24B-CDFB-4AC7-8362-0CAB977251DB}" sibTransId="{02C05528-235F-48B9-98EC-D27C951607C8}"/>
    <dgm:cxn modelId="{8D904FBD-D083-405F-8BC2-A63F72446B41}" type="presOf" srcId="{193850DE-3625-4830-ACBE-99F2E4A43C22}" destId="{35677599-F5CA-428B-92A7-532898BB70AC}" srcOrd="0" destOrd="0" presId="urn:microsoft.com/office/officeart/2005/8/layout/pyramid2"/>
    <dgm:cxn modelId="{781350C5-A129-4AAE-BFD1-66F1C6797DD5}" srcId="{C859BCCA-D34A-428F-9653-37DD5E7BD850}" destId="{E1E41DFC-5150-4738-9482-D3181AB8BD61}" srcOrd="7" destOrd="0" parTransId="{E88D49F2-BCCD-4BFB-8FA2-E4DF7033C901}" sibTransId="{5554F783-C034-42CB-980D-FA944A0122BC}"/>
    <dgm:cxn modelId="{4461B5C9-93E4-4B56-98A6-E8E3B3016E43}" type="presOf" srcId="{2EC77481-AB44-42F5-94E0-738C21DB4671}" destId="{BFC9A96A-4ED2-4B5A-B479-533D962717B4}" srcOrd="0" destOrd="0" presId="urn:microsoft.com/office/officeart/2005/8/layout/pyramid2"/>
    <dgm:cxn modelId="{FB33EDCB-9D4A-4B8A-A0BD-5D9053F58DB2}" srcId="{C859BCCA-D34A-428F-9653-37DD5E7BD850}" destId="{57D39AB3-08A1-4111-8B45-AE9E6EA5D4A5}" srcOrd="6" destOrd="0" parTransId="{2E025C76-21CD-4001-98C8-B2212B3CD8A5}" sibTransId="{94D225AE-F2DB-432E-B000-78C55C335298}"/>
    <dgm:cxn modelId="{B2D5CEF0-797D-4747-AEE3-F2991FFB6215}" type="presOf" srcId="{AFB0619B-737F-4C65-9FA7-2F77E1A49C25}" destId="{42B690A2-4A01-4436-9DD3-B2808DB7F4DA}" srcOrd="0" destOrd="0" presId="urn:microsoft.com/office/officeart/2005/8/layout/pyramid2"/>
    <dgm:cxn modelId="{BE069AF1-3795-4087-B9D0-94DA05DABE91}" srcId="{C859BCCA-D34A-428F-9653-37DD5E7BD850}" destId="{F7C8B7C0-5C76-4A6E-930C-D1D793C6D19A}" srcOrd="9" destOrd="0" parTransId="{B0F8E6E0-36E6-4A08-92C6-630F31523F66}" sibTransId="{B2DD77E9-CC8F-4C61-946C-93763788AB5C}"/>
    <dgm:cxn modelId="{606303FB-AAFF-48DC-8369-672075CCAC5D}" type="presOf" srcId="{06BC9B65-C643-4512-8A92-73AB4C7A38AB}" destId="{7C322BAB-9590-44DA-9D3E-74C4C6370269}" srcOrd="0" destOrd="0" presId="urn:microsoft.com/office/officeart/2005/8/layout/pyramid2"/>
    <dgm:cxn modelId="{D8B79517-F300-4435-A74B-09D16605B4D7}" type="presParOf" srcId="{A001C116-B9C9-4623-9829-CDB12DB0719B}" destId="{E5A9D2CA-F56D-499F-AF42-AD75D495BB79}" srcOrd="0" destOrd="0" presId="urn:microsoft.com/office/officeart/2005/8/layout/pyramid2"/>
    <dgm:cxn modelId="{DEA984F6-48E4-4F72-B596-C9618865BBBD}" type="presParOf" srcId="{A001C116-B9C9-4623-9829-CDB12DB0719B}" destId="{07F1E8C2-A10F-493E-BBC9-A6580A1C44CE}" srcOrd="1" destOrd="0" presId="urn:microsoft.com/office/officeart/2005/8/layout/pyramid2"/>
    <dgm:cxn modelId="{3687135F-59A4-43FB-912E-A34122943BAD}" type="presParOf" srcId="{07F1E8C2-A10F-493E-BBC9-A6580A1C44CE}" destId="{A95D806F-C2B6-4CF2-B3E9-D09602D28238}" srcOrd="0" destOrd="0" presId="urn:microsoft.com/office/officeart/2005/8/layout/pyramid2"/>
    <dgm:cxn modelId="{BEA11112-23FF-41E4-A663-A96928715146}" type="presParOf" srcId="{07F1E8C2-A10F-493E-BBC9-A6580A1C44CE}" destId="{3F90E4DE-039B-4454-A2DE-DDE4B236C2E1}" srcOrd="1" destOrd="0" presId="urn:microsoft.com/office/officeart/2005/8/layout/pyramid2"/>
    <dgm:cxn modelId="{62D6C614-B884-482B-9AA5-E2ECCF0EF7BE}" type="presParOf" srcId="{07F1E8C2-A10F-493E-BBC9-A6580A1C44CE}" destId="{BFC9A96A-4ED2-4B5A-B479-533D962717B4}" srcOrd="2" destOrd="0" presId="urn:microsoft.com/office/officeart/2005/8/layout/pyramid2"/>
    <dgm:cxn modelId="{F63BA669-3D7E-4702-A71B-F9769DAFF74B}" type="presParOf" srcId="{07F1E8C2-A10F-493E-BBC9-A6580A1C44CE}" destId="{9789E074-3E54-4F49-8B49-7D71E12271CA}" srcOrd="3" destOrd="0" presId="urn:microsoft.com/office/officeart/2005/8/layout/pyramid2"/>
    <dgm:cxn modelId="{869FCF60-E9DA-4919-86D0-CF051606FB33}" type="presParOf" srcId="{07F1E8C2-A10F-493E-BBC9-A6580A1C44CE}" destId="{D24551B9-6F3E-4753-9ABF-851FCA983E3A}" srcOrd="4" destOrd="0" presId="urn:microsoft.com/office/officeart/2005/8/layout/pyramid2"/>
    <dgm:cxn modelId="{5E80220C-BD06-4D12-AE7F-FD85F5497DC7}" type="presParOf" srcId="{07F1E8C2-A10F-493E-BBC9-A6580A1C44CE}" destId="{430415DF-1882-4C26-B202-2720FDF9105C}" srcOrd="5" destOrd="0" presId="urn:microsoft.com/office/officeart/2005/8/layout/pyramid2"/>
    <dgm:cxn modelId="{841DA20A-CD43-49E4-9662-82A15C2A4C83}" type="presParOf" srcId="{07F1E8C2-A10F-493E-BBC9-A6580A1C44CE}" destId="{C1668199-4AF1-479D-9848-21078F8294C5}" srcOrd="6" destOrd="0" presId="urn:microsoft.com/office/officeart/2005/8/layout/pyramid2"/>
    <dgm:cxn modelId="{1C4C5B9D-7D05-4BBC-9760-623622795519}" type="presParOf" srcId="{07F1E8C2-A10F-493E-BBC9-A6580A1C44CE}" destId="{ADDFF848-26DB-4FC2-BC6B-B592D638A77B}" srcOrd="7" destOrd="0" presId="urn:microsoft.com/office/officeart/2005/8/layout/pyramid2"/>
    <dgm:cxn modelId="{A12F2EB5-414B-48ED-AEDD-EC1AFE62C05F}" type="presParOf" srcId="{07F1E8C2-A10F-493E-BBC9-A6580A1C44CE}" destId="{7C322BAB-9590-44DA-9D3E-74C4C6370269}" srcOrd="8" destOrd="0" presId="urn:microsoft.com/office/officeart/2005/8/layout/pyramid2"/>
    <dgm:cxn modelId="{8BA2BE8C-DF0A-4476-A531-3D307393D15F}" type="presParOf" srcId="{07F1E8C2-A10F-493E-BBC9-A6580A1C44CE}" destId="{DF58190F-C2E5-4CF7-9E10-13EBBCF58FDD}" srcOrd="9" destOrd="0" presId="urn:microsoft.com/office/officeart/2005/8/layout/pyramid2"/>
    <dgm:cxn modelId="{C924B8B2-E37D-4C77-BE32-E4592AE93BFD}" type="presParOf" srcId="{07F1E8C2-A10F-493E-BBC9-A6580A1C44CE}" destId="{42B690A2-4A01-4436-9DD3-B2808DB7F4DA}" srcOrd="10" destOrd="0" presId="urn:microsoft.com/office/officeart/2005/8/layout/pyramid2"/>
    <dgm:cxn modelId="{2E1A4C33-9577-49DF-832F-546C1425AE21}" type="presParOf" srcId="{07F1E8C2-A10F-493E-BBC9-A6580A1C44CE}" destId="{B9CBCBAF-E9BE-49C5-B7F9-F78C30429AD6}" srcOrd="11" destOrd="0" presId="urn:microsoft.com/office/officeart/2005/8/layout/pyramid2"/>
    <dgm:cxn modelId="{F09BE8C2-7DFF-4FA0-BDF8-E1D711FE4466}" type="presParOf" srcId="{07F1E8C2-A10F-493E-BBC9-A6580A1C44CE}" destId="{4D8C2DA8-194B-49BA-9740-BE2F1D9BBFC0}" srcOrd="12" destOrd="0" presId="urn:microsoft.com/office/officeart/2005/8/layout/pyramid2"/>
    <dgm:cxn modelId="{40013CE0-F134-42AF-B059-80960690EBFF}" type="presParOf" srcId="{07F1E8C2-A10F-493E-BBC9-A6580A1C44CE}" destId="{651D43A9-0077-43E5-8A5C-21C5880524C0}" srcOrd="13" destOrd="0" presId="urn:microsoft.com/office/officeart/2005/8/layout/pyramid2"/>
    <dgm:cxn modelId="{22F67524-DE22-4980-8CDB-FCC9B8DF438A}" type="presParOf" srcId="{07F1E8C2-A10F-493E-BBC9-A6580A1C44CE}" destId="{A6D668DC-3381-41BF-BE8B-DB2F228FC99D}" srcOrd="14" destOrd="0" presId="urn:microsoft.com/office/officeart/2005/8/layout/pyramid2"/>
    <dgm:cxn modelId="{62AD7A32-06E0-417C-B73B-955A1A0E93A4}" type="presParOf" srcId="{07F1E8C2-A10F-493E-BBC9-A6580A1C44CE}" destId="{AB0DFE7E-4E2A-4972-9DD8-D4D7472B5A7A}" srcOrd="15" destOrd="0" presId="urn:microsoft.com/office/officeart/2005/8/layout/pyramid2"/>
    <dgm:cxn modelId="{049D6CA2-73DF-4037-AE2A-A1E9B5D9D8EF}" type="presParOf" srcId="{07F1E8C2-A10F-493E-BBC9-A6580A1C44CE}" destId="{35677599-F5CA-428B-92A7-532898BB70AC}" srcOrd="16" destOrd="0" presId="urn:microsoft.com/office/officeart/2005/8/layout/pyramid2"/>
    <dgm:cxn modelId="{ED94A927-7750-4A7D-B938-B0292858D445}" type="presParOf" srcId="{07F1E8C2-A10F-493E-BBC9-A6580A1C44CE}" destId="{5833C81C-7A3E-467A-90E6-7E71C5B60FC4}" srcOrd="17" destOrd="0" presId="urn:microsoft.com/office/officeart/2005/8/layout/pyramid2"/>
    <dgm:cxn modelId="{5804F679-A99C-4022-9814-9B34DFE8EC83}" type="presParOf" srcId="{07F1E8C2-A10F-493E-BBC9-A6580A1C44CE}" destId="{C77E7923-1571-4EC9-817F-7ED49AEF0544}" srcOrd="18" destOrd="0" presId="urn:microsoft.com/office/officeart/2005/8/layout/pyramid2"/>
    <dgm:cxn modelId="{F3DA05F2-962A-4649-B416-9A689EAF241D}" type="presParOf" srcId="{07F1E8C2-A10F-493E-BBC9-A6580A1C44CE}" destId="{DA30797A-741C-45B6-981D-2F4277112C4E}" srcOrd="1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9D2CA-F56D-499F-AF42-AD75D495BB79}">
      <dsp:nvSpPr>
        <dsp:cNvPr id="0" name=""/>
        <dsp:cNvSpPr/>
      </dsp:nvSpPr>
      <dsp:spPr>
        <a:xfrm>
          <a:off x="7023086" y="0"/>
          <a:ext cx="5951634" cy="5951634"/>
        </a:xfrm>
        <a:prstGeom prst="triangle">
          <a:avLst/>
        </a:prstGeom>
        <a:solidFill>
          <a:schemeClr val="tx2"/>
        </a:solidFill>
        <a:ln>
          <a:noFill/>
        </a:ln>
        <a:effectLst/>
      </dsp:spPr>
      <dsp:style>
        <a:lnRef idx="0">
          <a:scrgbClr r="0" g="0" b="0"/>
        </a:lnRef>
        <a:fillRef idx="3">
          <a:scrgbClr r="0" g="0" b="0"/>
        </a:fillRef>
        <a:effectRef idx="2">
          <a:scrgbClr r="0" g="0" b="0"/>
        </a:effectRef>
        <a:fontRef idx="minor">
          <a:schemeClr val="lt1"/>
        </a:fontRef>
      </dsp:style>
    </dsp:sp>
    <dsp:sp modelId="{A95D806F-C2B6-4CF2-B3E9-D09602D28238}">
      <dsp:nvSpPr>
        <dsp:cNvPr id="0" name=""/>
        <dsp:cNvSpPr/>
      </dsp:nvSpPr>
      <dsp:spPr>
        <a:xfrm>
          <a:off x="6040987" y="59574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Geo Protection / IPI</a:t>
          </a:r>
        </a:p>
      </dsp:txBody>
      <dsp:txXfrm>
        <a:off x="6061642" y="616399"/>
        <a:ext cx="3827252" cy="381813"/>
      </dsp:txXfrm>
    </dsp:sp>
    <dsp:sp modelId="{BFC9A96A-4ED2-4B5A-B479-533D962717B4}">
      <dsp:nvSpPr>
        <dsp:cNvPr id="0" name=""/>
        <dsp:cNvSpPr/>
      </dsp:nvSpPr>
      <dsp:spPr>
        <a:xfrm>
          <a:off x="6040987" y="1071759"/>
          <a:ext cx="3868562" cy="423123"/>
        </a:xfrm>
        <a:prstGeom prst="roundRect">
          <a:avLst/>
        </a:prstGeom>
        <a:solidFill>
          <a:srgbClr val="FF0000">
            <a:alpha val="90000"/>
          </a:srgb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889000">
            <a:lnSpc>
              <a:spcPct val="90000"/>
            </a:lnSpc>
            <a:spcBef>
              <a:spcPct val="0"/>
            </a:spcBef>
            <a:spcAft>
              <a:spcPct val="35000"/>
            </a:spcAft>
            <a:buNone/>
          </a:pPr>
          <a:r>
            <a:rPr lang="en-US" sz="1600" b="1" kern="1200" dirty="0" err="1">
              <a:solidFill>
                <a:schemeClr val="bg1"/>
              </a:solidFill>
              <a:latin typeface="Arial"/>
              <a:ea typeface="+mn-ea"/>
              <a:cs typeface="+mn-cs"/>
            </a:rPr>
            <a:t>Oauth</a:t>
          </a:r>
          <a:r>
            <a:rPr lang="en-US" sz="1600" b="1" kern="1200" dirty="0">
              <a:solidFill>
                <a:schemeClr val="bg1"/>
              </a:solidFill>
              <a:latin typeface="Arial"/>
              <a:ea typeface="+mn-ea"/>
              <a:cs typeface="+mn-cs"/>
            </a:rPr>
            <a:t> 2.0 / JWT / OIDC </a:t>
          </a:r>
        </a:p>
      </dsp:txBody>
      <dsp:txXfrm>
        <a:off x="6061642" y="1092414"/>
        <a:ext cx="3827252" cy="381813"/>
      </dsp:txXfrm>
    </dsp:sp>
    <dsp:sp modelId="{D24551B9-6F3E-4753-9ABF-851FCA983E3A}">
      <dsp:nvSpPr>
        <dsp:cNvPr id="0" name=""/>
        <dsp:cNvSpPr/>
      </dsp:nvSpPr>
      <dsp:spPr>
        <a:xfrm>
          <a:off x="6040987" y="1547773"/>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4D4F53">
                  <a:hueOff val="0"/>
                  <a:satOff val="0"/>
                  <a:lumOff val="0"/>
                  <a:alphaOff val="0"/>
                </a:srgbClr>
              </a:solidFill>
              <a:latin typeface="Arial"/>
              <a:ea typeface="+mn-ea"/>
              <a:cs typeface="+mn-cs"/>
            </a:rPr>
            <a:t>Programmability</a:t>
          </a:r>
          <a:endParaRPr lang="en-US" sz="1600" b="1" kern="1200" dirty="0"/>
        </a:p>
      </dsp:txBody>
      <dsp:txXfrm>
        <a:off x="6061642" y="1568428"/>
        <a:ext cx="3827252" cy="381813"/>
      </dsp:txXfrm>
    </dsp:sp>
    <dsp:sp modelId="{C1668199-4AF1-479D-9848-21078F8294C5}">
      <dsp:nvSpPr>
        <dsp:cNvPr id="0" name=""/>
        <dsp:cNvSpPr/>
      </dsp:nvSpPr>
      <dsp:spPr>
        <a:xfrm>
          <a:off x="6040987" y="2023788"/>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Credential Stuffing protection</a:t>
          </a:r>
        </a:p>
      </dsp:txBody>
      <dsp:txXfrm>
        <a:off x="6061642" y="2044443"/>
        <a:ext cx="3827252" cy="381813"/>
      </dsp:txXfrm>
    </dsp:sp>
    <dsp:sp modelId="{7C322BAB-9590-44DA-9D3E-74C4C6370269}">
      <dsp:nvSpPr>
        <dsp:cNvPr id="0" name=""/>
        <dsp:cNvSpPr/>
      </dsp:nvSpPr>
      <dsp:spPr>
        <a:xfrm>
          <a:off x="6040987" y="2499802"/>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BOT Protection</a:t>
          </a:r>
        </a:p>
      </dsp:txBody>
      <dsp:txXfrm>
        <a:off x="6061642" y="2520457"/>
        <a:ext cx="3827252" cy="381813"/>
      </dsp:txXfrm>
    </dsp:sp>
    <dsp:sp modelId="{42B690A2-4A01-4436-9DD3-B2808DB7F4DA}">
      <dsp:nvSpPr>
        <dsp:cNvPr id="0" name=""/>
        <dsp:cNvSpPr/>
      </dsp:nvSpPr>
      <dsp:spPr>
        <a:xfrm>
          <a:off x="6040987" y="2975817"/>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43832"/>
              <a:lumOff val="5013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SDK for Mobile</a:t>
          </a:r>
        </a:p>
      </dsp:txBody>
      <dsp:txXfrm>
        <a:off x="6061642" y="2996472"/>
        <a:ext cx="3827252" cy="381813"/>
      </dsp:txXfrm>
    </dsp:sp>
    <dsp:sp modelId="{4D8C2DA8-194B-49BA-9740-BE2F1D9BBFC0}">
      <dsp:nvSpPr>
        <dsp:cNvPr id="0" name=""/>
        <dsp:cNvSpPr/>
      </dsp:nvSpPr>
      <dsp:spPr>
        <a:xfrm>
          <a:off x="6040987" y="3451831"/>
          <a:ext cx="3868562" cy="423123"/>
        </a:xfrm>
        <a:prstGeom prst="roundRect">
          <a:avLst/>
        </a:prstGeom>
        <a:solidFill>
          <a:srgbClr val="FF0000">
            <a:alpha val="90000"/>
          </a:srgbClr>
        </a:solidFill>
        <a:ln w="6350" cap="flat" cmpd="sng" algn="ctr">
          <a:solidFill>
            <a:schemeClr val="accent5">
              <a:shade val="50000"/>
              <a:hueOff val="0"/>
              <a:satOff val="-35066"/>
              <a:lumOff val="4010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OWASP 10</a:t>
          </a:r>
        </a:p>
      </dsp:txBody>
      <dsp:txXfrm>
        <a:off x="6061642" y="3472486"/>
        <a:ext cx="3827252" cy="381813"/>
      </dsp:txXfrm>
    </dsp:sp>
    <dsp:sp modelId="{A6D668DC-3381-41BF-BE8B-DB2F228FC99D}">
      <dsp:nvSpPr>
        <dsp:cNvPr id="0" name=""/>
        <dsp:cNvSpPr/>
      </dsp:nvSpPr>
      <dsp:spPr>
        <a:xfrm>
          <a:off x="6040987" y="3927845"/>
          <a:ext cx="3868562" cy="423123"/>
        </a:xfrm>
        <a:prstGeom prst="roundRect">
          <a:avLst/>
        </a:prstGeom>
        <a:solidFill>
          <a:srgbClr val="FF0000">
            <a:alpha val="90000"/>
          </a:srgbClr>
        </a:solidFill>
        <a:ln w="6350" cap="flat" cmpd="sng" algn="ctr">
          <a:solidFill>
            <a:schemeClr val="accent5">
              <a:shade val="50000"/>
              <a:hueOff val="0"/>
              <a:satOff val="-26299"/>
              <a:lumOff val="3008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Protocol/Scheme Compliance</a:t>
          </a:r>
        </a:p>
      </dsp:txBody>
      <dsp:txXfrm>
        <a:off x="6061642" y="3948500"/>
        <a:ext cx="3827252" cy="381813"/>
      </dsp:txXfrm>
    </dsp:sp>
    <dsp:sp modelId="{35677599-F5CA-428B-92A7-532898BB70AC}">
      <dsp:nvSpPr>
        <dsp:cNvPr id="0" name=""/>
        <dsp:cNvSpPr/>
      </dsp:nvSpPr>
      <dsp:spPr>
        <a:xfrm>
          <a:off x="6040987" y="4403860"/>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17533"/>
              <a:lumOff val="2005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DDOS protection</a:t>
          </a:r>
        </a:p>
      </dsp:txBody>
      <dsp:txXfrm>
        <a:off x="6061642" y="4424515"/>
        <a:ext cx="3827252" cy="381813"/>
      </dsp:txXfrm>
    </dsp:sp>
    <dsp:sp modelId="{C77E7923-1571-4EC9-817F-7ED49AEF0544}">
      <dsp:nvSpPr>
        <dsp:cNvPr id="0" name=""/>
        <dsp:cNvSpPr/>
      </dsp:nvSpPr>
      <dsp:spPr>
        <a:xfrm>
          <a:off x="6040987" y="4879874"/>
          <a:ext cx="3868562" cy="423123"/>
        </a:xfrm>
        <a:prstGeom prst="roundRect">
          <a:avLst/>
        </a:prstGeom>
        <a:solidFill>
          <a:schemeClr val="lt1">
            <a:alpha val="90000"/>
            <a:hueOff val="0"/>
            <a:satOff val="0"/>
            <a:lumOff val="0"/>
            <a:alphaOff val="0"/>
          </a:schemeClr>
        </a:solidFill>
        <a:ln w="6350" cap="flat" cmpd="sng" algn="ctr">
          <a:solidFill>
            <a:schemeClr val="accent5">
              <a:shade val="50000"/>
              <a:hueOff val="0"/>
              <a:satOff val="-8766"/>
              <a:lumOff val="1002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Encryption and TLS fingerprinting</a:t>
          </a:r>
        </a:p>
      </dsp:txBody>
      <dsp:txXfrm>
        <a:off x="6061642" y="4900529"/>
        <a:ext cx="3827252" cy="38181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 2017 F5 Networks</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DCCD72-8AE1-4C05-9C5F-14F19EA16EE4}"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887564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6CB99C2-7E86-4181-A534-A867C620D293}" type="datetimeFigureOut">
              <a:rPr lang="en-US" smtClean="0"/>
              <a:pPr/>
              <a:t>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dirty="0"/>
              <a:t>© 2017 F5 Networks</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BA17A2C-01D8-4C3B-BAC4-10BA82BB3F55}" type="slidenum">
              <a:rPr lang="en-US" smtClean="0"/>
              <a:pPr/>
              <a:t>‹#›</a:t>
            </a:fld>
            <a:endParaRPr lang="en-US" dirty="0"/>
          </a:p>
        </p:txBody>
      </p:sp>
    </p:spTree>
    <p:extLst>
      <p:ext uri="{BB962C8B-B14F-4D97-AF65-F5344CB8AC3E}">
        <p14:creationId xmlns:p14="http://schemas.microsoft.com/office/powerpoint/2010/main" val="89323012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esign.apievangelist.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veloper.ibm.com/apiconnect/documentation/api-10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a:t>
            </a:fld>
            <a:endParaRPr lang="en-US" dirty="0"/>
          </a:p>
        </p:txBody>
      </p:sp>
    </p:spTree>
    <p:extLst>
      <p:ext uri="{BB962C8B-B14F-4D97-AF65-F5344CB8AC3E}">
        <p14:creationId xmlns:p14="http://schemas.microsoft.com/office/powerpoint/2010/main" val="351664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11</a:t>
            </a:fld>
            <a:endParaRPr lang="en-US" dirty="0"/>
          </a:p>
        </p:txBody>
      </p:sp>
    </p:spTree>
    <p:extLst>
      <p:ext uri="{BB962C8B-B14F-4D97-AF65-F5344CB8AC3E}">
        <p14:creationId xmlns:p14="http://schemas.microsoft.com/office/powerpoint/2010/main" val="3797679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mn-cs"/>
              </a:rPr>
              <a:t> Validating the JWT means: verifying its structure, decoding the base64 encoding, verifying the key is correct, verifying the signature, then verifying the required claims are present in the token, checking the expiry.</a:t>
            </a:r>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14</a:t>
            </a:fld>
            <a:endParaRPr lang="en-US" dirty="0"/>
          </a:p>
        </p:txBody>
      </p:sp>
    </p:spTree>
    <p:extLst>
      <p:ext uri="{BB962C8B-B14F-4D97-AF65-F5344CB8AC3E}">
        <p14:creationId xmlns:p14="http://schemas.microsoft.com/office/powerpoint/2010/main" val="924211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Self-contained</a:t>
            </a:r>
            <a:r>
              <a:rPr lang="en-US" b="0" dirty="0"/>
              <a:t>: The payload contains all the required information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15</a:t>
            </a:fld>
            <a:endParaRPr lang="en-US" dirty="0"/>
          </a:p>
        </p:txBody>
      </p:sp>
    </p:spTree>
    <p:extLst>
      <p:ext uri="{BB962C8B-B14F-4D97-AF65-F5344CB8AC3E}">
        <p14:creationId xmlns:p14="http://schemas.microsoft.com/office/powerpoint/2010/main" val="333134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FF0000"/>
                </a:solidFill>
              </a:rPr>
              <a:t>Header</a:t>
            </a:r>
            <a:r>
              <a:rPr lang="en-US" dirty="0"/>
              <a:t> – Type of token and hash algorithm being used</a:t>
            </a:r>
          </a:p>
          <a:p>
            <a:pPr lvl="1"/>
            <a:r>
              <a:rPr lang="en-US" dirty="0">
                <a:solidFill>
                  <a:srgbClr val="FF0000"/>
                </a:solidFill>
              </a:rPr>
              <a:t>Payload</a:t>
            </a:r>
            <a:r>
              <a:rPr lang="en-US" dirty="0"/>
              <a:t> – Claims (Or statements on the user)</a:t>
            </a:r>
          </a:p>
          <a:p>
            <a:pPr lvl="1"/>
            <a:r>
              <a:rPr lang="en-US" dirty="0">
                <a:solidFill>
                  <a:srgbClr val="FF0000"/>
                </a:solidFill>
              </a:rPr>
              <a:t>Signature</a:t>
            </a:r>
            <a:r>
              <a:rPr lang="en-US" dirty="0"/>
              <a:t> – Verifies the sender and message authenticity </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16</a:t>
            </a:fld>
            <a:endParaRPr lang="en-US" dirty="0"/>
          </a:p>
        </p:txBody>
      </p:sp>
    </p:spTree>
    <p:extLst>
      <p:ext uri="{BB962C8B-B14F-4D97-AF65-F5344CB8AC3E}">
        <p14:creationId xmlns:p14="http://schemas.microsoft.com/office/powerpoint/2010/main" val="401943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arenR"/>
            </a:pPr>
            <a:r>
              <a:rPr lang="en-US" sz="1200" dirty="0"/>
              <a:t>OAuth Client Application retrieves a JWT token (1c)</a:t>
            </a:r>
            <a:r>
              <a:rPr lang="en-US" sz="1200" baseline="0" dirty="0"/>
              <a:t> </a:t>
            </a:r>
            <a:r>
              <a:rPr lang="en-US" sz="1200" dirty="0"/>
              <a:t>from the OAuth Authorization Server (AS) after authenticating the user (1b).</a:t>
            </a:r>
          </a:p>
          <a:p>
            <a:pPr marL="342900" indent="-342900">
              <a:buFont typeface="+mj-lt"/>
              <a:buAutoNum type="arabicParenR"/>
            </a:pPr>
            <a:r>
              <a:rPr lang="en-US" sz="1200" dirty="0"/>
              <a:t>OAuth Client accesses the enterprises resources protected by BIG-IP APM by passing the received JWT token in the access request.</a:t>
            </a:r>
          </a:p>
          <a:p>
            <a:pPr marL="342900" indent="-342900">
              <a:buFont typeface="+mj-lt"/>
              <a:buAutoNum type="arabicParenR"/>
            </a:pPr>
            <a:r>
              <a:rPr lang="en-US" sz="1200" dirty="0"/>
              <a:t>APM validates the token and retrieves the payload content from the token.</a:t>
            </a:r>
          </a:p>
          <a:p>
            <a:pPr marL="342900" indent="-342900">
              <a:buFont typeface="+mj-lt"/>
              <a:buAutoNum type="arabicParenR"/>
            </a:pPr>
            <a:r>
              <a:rPr lang="en-US" sz="1200" dirty="0"/>
              <a:t>The token validation result and the token content is used to provide access control to the backend resources. The OAuth Scope Check agent provides the JWT token validation.</a:t>
            </a:r>
          </a:p>
          <a:p>
            <a:pPr marL="171450" indent="-171450">
              <a:buFont typeface="Arial" charset="0"/>
              <a:buChar char="•"/>
            </a:pPr>
            <a:endParaRPr lang="en-US" sz="1200" dirty="0"/>
          </a:p>
          <a:p>
            <a:pPr marL="0" indent="0">
              <a:buFont typeface="Arial" charset="0"/>
              <a:buNone/>
            </a:pPr>
            <a:r>
              <a:rPr lang="en-US" sz="1200" b="1" dirty="0"/>
              <a:t>Customer Challenges</a:t>
            </a:r>
          </a:p>
          <a:p>
            <a:pPr marL="169761" indent="-169761" fontAlgn="base">
              <a:lnSpc>
                <a:spcPct val="90000"/>
              </a:lnSpc>
              <a:spcAft>
                <a:spcPts val="800"/>
              </a:spcAft>
              <a:buFont typeface="Arial" pitchFamily="34" charset="0"/>
              <a:buChar char="•"/>
            </a:pPr>
            <a:r>
              <a:rPr lang="en-US" dirty="0">
                <a:solidFill>
                  <a:srgbClr val="FFFFFF"/>
                </a:solidFill>
                <a:latin typeface="Calibri" charset="0"/>
                <a:ea typeface="Calibri" charset="0"/>
                <a:cs typeface="Calibri" charset="0"/>
              </a:rPr>
              <a:t>OAuth 2.0 support without requiring the resource server to be able to communicate with the Authorization Server for token validation</a:t>
            </a:r>
          </a:p>
          <a:p>
            <a:pPr marL="626961" lvl="1" indent="-169761" fontAlgn="base">
              <a:lnSpc>
                <a:spcPct val="90000"/>
              </a:lnSpc>
              <a:spcAft>
                <a:spcPts val="800"/>
              </a:spcAft>
              <a:buFont typeface="Arial" pitchFamily="34" charset="0"/>
              <a:buChar char="•"/>
            </a:pPr>
            <a:r>
              <a:rPr lang="en-US" dirty="0">
                <a:solidFill>
                  <a:srgbClr val="FFFFFF"/>
                </a:solidFill>
                <a:latin typeface="Calibri" charset="0"/>
                <a:ea typeface="Calibri" charset="0"/>
                <a:cs typeface="Calibri" charset="0"/>
              </a:rPr>
              <a:t>No always-on, no affordable, or none at all connection to the AS </a:t>
            </a:r>
            <a:r>
              <a:rPr lang="mr-IN" dirty="0">
                <a:solidFill>
                  <a:srgbClr val="FFFFFF"/>
                </a:solidFill>
                <a:latin typeface="Calibri" charset="0"/>
                <a:ea typeface="Calibri" charset="0"/>
                <a:cs typeface="Calibri" charset="0"/>
              </a:rPr>
              <a:t>–</a:t>
            </a:r>
            <a:r>
              <a:rPr lang="en-US" dirty="0">
                <a:solidFill>
                  <a:srgbClr val="FFFFFF"/>
                </a:solidFill>
                <a:latin typeface="Calibri" charset="0"/>
                <a:ea typeface="Calibri" charset="0"/>
                <a:cs typeface="Calibri" charset="0"/>
              </a:rPr>
              <a:t> but need for mobile apps or APIs to work</a:t>
            </a:r>
          </a:p>
          <a:p>
            <a:pPr marL="626961" lvl="1" indent="-169761" fontAlgn="base">
              <a:lnSpc>
                <a:spcPct val="90000"/>
              </a:lnSpc>
              <a:spcAft>
                <a:spcPts val="800"/>
              </a:spcAft>
              <a:buFont typeface="Arial" pitchFamily="34" charset="0"/>
              <a:buChar char="•"/>
            </a:pPr>
            <a:r>
              <a:rPr lang="en-US" dirty="0">
                <a:solidFill>
                  <a:srgbClr val="FFFFFF"/>
                </a:solidFill>
                <a:latin typeface="Calibri" charset="0"/>
                <a:ea typeface="Calibri" charset="0"/>
                <a:cs typeface="Calibri" charset="0"/>
              </a:rPr>
              <a:t>Large amount of API calls or clients </a:t>
            </a:r>
            <a:r>
              <a:rPr lang="mr-IN" dirty="0">
                <a:solidFill>
                  <a:srgbClr val="FFFFFF"/>
                </a:solidFill>
                <a:latin typeface="Calibri" charset="0"/>
                <a:ea typeface="Calibri" charset="0"/>
                <a:cs typeface="Calibri" charset="0"/>
              </a:rPr>
              <a:t>–</a:t>
            </a:r>
            <a:r>
              <a:rPr lang="en-US" dirty="0">
                <a:solidFill>
                  <a:srgbClr val="FFFFFF"/>
                </a:solidFill>
                <a:latin typeface="Calibri" charset="0"/>
                <a:ea typeface="Calibri" charset="0"/>
                <a:cs typeface="Calibri" charset="0"/>
              </a:rPr>
              <a:t> need to make the AS and RS scale to the load.</a:t>
            </a:r>
          </a:p>
          <a:p>
            <a:pPr marL="626961" lvl="1" indent="-169761" fontAlgn="base">
              <a:lnSpc>
                <a:spcPct val="90000"/>
              </a:lnSpc>
              <a:spcAft>
                <a:spcPts val="800"/>
              </a:spcAft>
              <a:buFont typeface="Arial" pitchFamily="34" charset="0"/>
              <a:buChar char="•"/>
            </a:pPr>
            <a:r>
              <a:rPr lang="en-US" dirty="0">
                <a:solidFill>
                  <a:srgbClr val="FFFFFF"/>
                </a:solidFill>
                <a:latin typeface="Calibri" charset="0"/>
                <a:ea typeface="Calibri" charset="0"/>
                <a:cs typeface="Calibri" charset="0"/>
              </a:rPr>
              <a:t>Asynchronous use of authorization </a:t>
            </a:r>
            <a:r>
              <a:rPr lang="mr-IN" dirty="0">
                <a:solidFill>
                  <a:srgbClr val="FFFFFF"/>
                </a:solidFill>
                <a:latin typeface="Calibri" charset="0"/>
                <a:ea typeface="Calibri" charset="0"/>
                <a:cs typeface="Calibri" charset="0"/>
              </a:rPr>
              <a:t>–</a:t>
            </a:r>
            <a:r>
              <a:rPr lang="en-US" dirty="0">
                <a:solidFill>
                  <a:srgbClr val="FFFFFF"/>
                </a:solidFill>
                <a:latin typeface="Calibri" charset="0"/>
                <a:ea typeface="Calibri" charset="0"/>
                <a:cs typeface="Calibri" charset="0"/>
              </a:rPr>
              <a:t> need to use it later or some place else </a:t>
            </a:r>
          </a:p>
          <a:p>
            <a:pPr marL="171450" indent="-171450">
              <a:buFont typeface="Arial" charset="0"/>
              <a:buChar char="•"/>
            </a:pPr>
            <a:endParaRPr lang="en-US" sz="1200" dirty="0"/>
          </a:p>
          <a:p>
            <a:pPr marL="0" indent="0">
              <a:buFont typeface="Arial" charset="0"/>
              <a:buNone/>
            </a:pPr>
            <a:r>
              <a:rPr lang="en-US" sz="1200" b="1" dirty="0"/>
              <a:t>When Not to use (use opaque token instead)</a:t>
            </a:r>
          </a:p>
          <a:p>
            <a:pPr marL="171450" indent="-171450">
              <a:buFont typeface="Arial" charset="0"/>
              <a:buChar char="•"/>
            </a:pPr>
            <a:r>
              <a:rPr lang="en-US" sz="1200" b="0" dirty="0"/>
              <a:t>Need ability to immediately revoke a token (JWT is expiration controlled only)</a:t>
            </a:r>
          </a:p>
          <a:p>
            <a:pPr marL="171450" indent="-171450">
              <a:buFont typeface="Arial" charset="0"/>
              <a:buChar char="•"/>
            </a:pPr>
            <a:endParaRPr lang="en-US" sz="1200" dirty="0"/>
          </a:p>
          <a:p>
            <a:pPr marL="0" indent="0">
              <a:buFont typeface="Arial" charset="0"/>
              <a:buNone/>
            </a:pPr>
            <a:r>
              <a:rPr lang="en-US" sz="1200" b="1" dirty="0"/>
              <a:t>Authorization Server Features</a:t>
            </a:r>
          </a:p>
          <a:p>
            <a:pPr marL="285750" indent="-285750">
              <a:buFont typeface="Arial" charset="0"/>
              <a:buChar char="•"/>
            </a:pPr>
            <a:r>
              <a:rPr lang="en-US" sz="1400" dirty="0"/>
              <a:t>Main use case is stateless authentication support:</a:t>
            </a:r>
          </a:p>
          <a:p>
            <a:pPr marL="742950" lvl="1" indent="-285750">
              <a:buFont typeface="Arial" charset="0"/>
              <a:buChar char="•"/>
            </a:pPr>
            <a:r>
              <a:rPr lang="en-US" sz="1400" dirty="0"/>
              <a:t>Persisting token state will NOT be supported.</a:t>
            </a:r>
          </a:p>
          <a:p>
            <a:pPr marL="742950" lvl="1" indent="-285750">
              <a:buFont typeface="Arial" charset="0"/>
              <a:buChar char="•"/>
            </a:pPr>
            <a:r>
              <a:rPr lang="en-US" sz="1400" dirty="0"/>
              <a:t>Introspection of JWT token will NOT supported. </a:t>
            </a:r>
          </a:p>
          <a:p>
            <a:pPr marL="285750" indent="-285750">
              <a:buFont typeface="Arial" charset="0"/>
              <a:buChar char="•"/>
            </a:pPr>
            <a:r>
              <a:rPr lang="en-US" sz="1400" dirty="0"/>
              <a:t>Support for JWK(RFC 7517) and Well-known end points.</a:t>
            </a:r>
          </a:p>
          <a:p>
            <a:pPr marL="285750" indent="-285750">
              <a:buFont typeface="Arial" charset="0"/>
              <a:buChar char="•"/>
            </a:pPr>
            <a:r>
              <a:rPr lang="en-US" sz="1400" dirty="0"/>
              <a:t>Support options for generating JWT and access tokens. A single endpoint should support all type of tokens and can be controlled at the client application level.</a:t>
            </a:r>
          </a:p>
          <a:p>
            <a:pPr marL="285750" indent="-285750">
              <a:buFont typeface="Arial" charset="0"/>
              <a:buChar char="•"/>
            </a:pPr>
            <a:r>
              <a:rPr lang="en-US" sz="1400" dirty="0"/>
              <a:t>Support for token format as per RFC 7519.</a:t>
            </a:r>
          </a:p>
          <a:p>
            <a:pPr marL="742950" lvl="1" indent="-285750">
              <a:buFont typeface="Arial" charset="0"/>
              <a:buChar char="•"/>
            </a:pPr>
            <a:r>
              <a:rPr lang="en-US" sz="1400" dirty="0"/>
              <a:t>Token management settings at OAuth profile and Client App levels</a:t>
            </a:r>
          </a:p>
          <a:p>
            <a:pPr marL="742950" lvl="1" indent="-285750">
              <a:buFont typeface="Arial" charset="0"/>
              <a:buChar char="•"/>
            </a:pPr>
            <a:r>
              <a:rPr lang="en-US" sz="1400" dirty="0"/>
              <a:t>Payload content configuration. Payload size is fixed.</a:t>
            </a:r>
          </a:p>
          <a:p>
            <a:pPr marL="742950" lvl="1" indent="-285750">
              <a:buFont typeface="Arial" charset="0"/>
              <a:buChar char="•"/>
            </a:pPr>
            <a:r>
              <a:rPr lang="en-US" sz="1400" dirty="0"/>
              <a:t>Support for private claims will be supported.</a:t>
            </a:r>
          </a:p>
          <a:p>
            <a:pPr marL="285750" indent="-285750">
              <a:buFont typeface="Arial" charset="0"/>
              <a:buChar char="•"/>
            </a:pPr>
            <a:r>
              <a:rPr lang="en-US" sz="1400" dirty="0"/>
              <a:t>Support for signing JWS as per RFC 7515. Signing settings at OAuth profile and Client App levels.</a:t>
            </a:r>
          </a:p>
          <a:p>
            <a:pPr marL="285750" indent="-285750">
              <a:buFont typeface="Arial" charset="0"/>
              <a:buChar char="•"/>
            </a:pPr>
            <a:r>
              <a:rPr lang="en-US" sz="1400" dirty="0"/>
              <a:t>Support for encryption JWE as per RFC 7516 – NOT in Evergreen.</a:t>
            </a:r>
          </a:p>
          <a:p>
            <a:pPr marL="285750" indent="-285750">
              <a:buFont typeface="Arial" charset="0"/>
              <a:buChar char="•"/>
            </a:pPr>
            <a:r>
              <a:rPr lang="en-US" sz="1400" dirty="0"/>
              <a:t>Support for asymmetric key rotation. </a:t>
            </a:r>
          </a:p>
          <a:p>
            <a:pPr marL="742950" lvl="1" indent="-285750">
              <a:buFont typeface="Arial" charset="0"/>
              <a:buChar char="•"/>
            </a:pPr>
            <a:r>
              <a:rPr lang="en-US" sz="1400" dirty="0"/>
              <a:t>Support for signing – only manual option</a:t>
            </a:r>
          </a:p>
          <a:p>
            <a:pPr marL="742950" lvl="1" indent="-285750">
              <a:buFont typeface="Arial" charset="0"/>
              <a:buChar char="•"/>
            </a:pPr>
            <a:r>
              <a:rPr lang="en-US" sz="1400" dirty="0"/>
              <a:t>Support for encryption – NOT supported.</a:t>
            </a:r>
          </a:p>
          <a:p>
            <a:pPr marL="742950" lvl="1" indent="-285750">
              <a:buFont typeface="Arial" charset="0"/>
              <a:buChar char="•"/>
            </a:pPr>
            <a:r>
              <a:rPr lang="en-US" sz="1400" dirty="0"/>
              <a:t>Support for cert chains</a:t>
            </a:r>
          </a:p>
          <a:p>
            <a:pPr marL="285750" indent="-285750">
              <a:buFont typeface="Arial" charset="0"/>
              <a:buChar char="•"/>
            </a:pPr>
            <a:r>
              <a:rPr lang="en-US" sz="1400" dirty="0"/>
              <a:t>Support for refresh tokens</a:t>
            </a:r>
          </a:p>
          <a:p>
            <a:pPr marL="285750" indent="-285750">
              <a:buFont typeface="Arial" charset="0"/>
              <a:buChar char="•"/>
            </a:pPr>
            <a:r>
              <a:rPr lang="en-US" sz="1400" dirty="0"/>
              <a:t>Support for revoking refresh tokens – NOT supported.</a:t>
            </a:r>
          </a:p>
          <a:p>
            <a:pPr marL="285750" indent="-285750">
              <a:buFont typeface="Arial" charset="0"/>
              <a:buChar char="•"/>
            </a:pPr>
            <a:r>
              <a:rPr lang="en-US" sz="1400" dirty="0"/>
              <a:t>Reporting – log message based reports will be supported. Reporting on BIG-IQ should use new log messages.</a:t>
            </a:r>
          </a:p>
          <a:p>
            <a:pPr marL="285750" indent="-285750">
              <a:buFont typeface="Arial" charset="0"/>
              <a:buChar char="•"/>
            </a:pPr>
            <a:r>
              <a:rPr lang="en-US" sz="1400" dirty="0"/>
              <a:t>Stats – counters for signing/token generation/handling related errors should be supported</a:t>
            </a:r>
          </a:p>
          <a:p>
            <a:pPr marL="285750" indent="-285750">
              <a:buFont typeface="Arial" charset="0"/>
              <a:buChar char="•"/>
            </a:pPr>
            <a:r>
              <a:rPr lang="en-US" sz="1400" dirty="0"/>
              <a:t>Support for new performance graphs based on the new stats counters.</a:t>
            </a:r>
          </a:p>
          <a:p>
            <a:pPr marL="285750" indent="-285750">
              <a:buFont typeface="Arial" charset="0"/>
              <a:buChar char="•"/>
            </a:pPr>
            <a:r>
              <a:rPr lang="en-US" sz="1400" dirty="0"/>
              <a:t>Support for HA will be supported</a:t>
            </a:r>
          </a:p>
          <a:p>
            <a:pPr marL="285750" indent="-285750">
              <a:buFont typeface="Arial" charset="0"/>
              <a:buChar char="•"/>
            </a:pPr>
            <a:r>
              <a:rPr lang="en-US" sz="1400" dirty="0"/>
              <a:t>Support for Chassis will be supported.</a:t>
            </a:r>
          </a:p>
          <a:p>
            <a:pPr marL="285750" indent="-285750">
              <a:buFont typeface="Arial" charset="0"/>
              <a:buChar char="•"/>
            </a:pPr>
            <a:r>
              <a:rPr lang="en-US" sz="1400" dirty="0"/>
              <a:t>Support for unsecure JWT will NOT be supported.</a:t>
            </a:r>
          </a:p>
          <a:p>
            <a:pPr marL="285750" indent="-285750">
              <a:buFont typeface="Arial" charset="0"/>
              <a:buChar char="•"/>
            </a:pPr>
            <a:r>
              <a:rPr lang="en-US" sz="1400" dirty="0"/>
              <a:t>No introspection support for JWT tokens. </a:t>
            </a:r>
          </a:p>
          <a:p>
            <a:pPr marL="171450" indent="-171450">
              <a:buFont typeface="Arial" charset="0"/>
              <a:buChar char="•"/>
            </a:pPr>
            <a:endParaRPr lang="en-US" sz="1200" dirty="0"/>
          </a:p>
          <a:p>
            <a:pPr marL="0" indent="0">
              <a:buFont typeface="Arial" charset="0"/>
              <a:buNone/>
            </a:pPr>
            <a:r>
              <a:rPr lang="en-US" sz="1200" b="1" dirty="0"/>
              <a:t>Client</a:t>
            </a:r>
            <a:r>
              <a:rPr lang="en-US" sz="1200" b="1" baseline="0" dirty="0"/>
              <a:t> / Resource Server</a:t>
            </a:r>
            <a:endParaRPr lang="en-US" sz="1200" b="1" dirty="0"/>
          </a:p>
          <a:p>
            <a:pPr marL="171450" indent="-171450">
              <a:buFont typeface="Arial" charset="0"/>
              <a:buChar char="•"/>
            </a:pPr>
            <a:r>
              <a:rPr lang="en-US" sz="1200" dirty="0"/>
              <a:t>Support for requesting JWT token</a:t>
            </a:r>
          </a:p>
          <a:p>
            <a:pPr marL="628650" lvl="1" indent="-171450">
              <a:buFont typeface="Arial" charset="0"/>
              <a:buChar char="•"/>
            </a:pPr>
            <a:r>
              <a:rPr lang="en-US" sz="1200" dirty="0"/>
              <a:t>New configuration changes for JWT support</a:t>
            </a:r>
          </a:p>
          <a:p>
            <a:pPr marL="628650" lvl="1" indent="-171450">
              <a:buFont typeface="Arial" charset="0"/>
              <a:buChar char="•"/>
            </a:pPr>
            <a:r>
              <a:rPr lang="en-US" sz="1200" dirty="0"/>
              <a:t>Request object changes for Audience field</a:t>
            </a:r>
          </a:p>
          <a:p>
            <a:pPr marL="628650" lvl="1" indent="-171450">
              <a:buFont typeface="Arial" charset="0"/>
              <a:buChar char="•"/>
            </a:pPr>
            <a:r>
              <a:rPr lang="en-US" sz="1200" dirty="0"/>
              <a:t>Both V1 and V2 agents support</a:t>
            </a:r>
          </a:p>
          <a:p>
            <a:pPr marL="171450" indent="-171450">
              <a:buFont typeface="Arial" charset="0"/>
              <a:buChar char="•"/>
            </a:pPr>
            <a:r>
              <a:rPr lang="en-US" sz="1200" dirty="0"/>
              <a:t>Support for JWT token validation:</a:t>
            </a:r>
          </a:p>
          <a:p>
            <a:pPr marL="628650" lvl="1" indent="-171450">
              <a:buFont typeface="Arial" charset="0"/>
              <a:buChar char="•"/>
            </a:pPr>
            <a:r>
              <a:rPr lang="en-US" sz="1200" dirty="0"/>
              <a:t>Signature verification </a:t>
            </a:r>
          </a:p>
          <a:p>
            <a:pPr marL="628650" lvl="1" indent="-171450">
              <a:buFont typeface="Arial" charset="0"/>
              <a:buChar char="•"/>
            </a:pPr>
            <a:r>
              <a:rPr lang="en-US" sz="1200" dirty="0"/>
              <a:t>Validating encrypted tokens – Not supported.</a:t>
            </a:r>
          </a:p>
          <a:p>
            <a:pPr marL="171450" indent="-171450">
              <a:buFont typeface="Arial" charset="0"/>
              <a:buChar char="•"/>
            </a:pPr>
            <a:r>
              <a:rPr lang="en-US" sz="1200" dirty="0"/>
              <a:t>Support for refresh token</a:t>
            </a:r>
          </a:p>
          <a:p>
            <a:pPr marL="171450" indent="-171450">
              <a:buFont typeface="Arial" charset="0"/>
              <a:buChar char="•"/>
            </a:pPr>
            <a:r>
              <a:rPr lang="en-US" sz="1200" dirty="0"/>
              <a:t>Support for Well-known/OpenID and JWKS Configuration for fetching configuration – manual option.</a:t>
            </a:r>
          </a:p>
          <a:p>
            <a:pPr marL="171450" indent="-171450">
              <a:buFont typeface="Arial" charset="0"/>
              <a:buChar char="•"/>
            </a:pPr>
            <a:r>
              <a:rPr lang="en-US" sz="1200" dirty="0"/>
              <a:t>Support for stats counters for token validation successes and failures</a:t>
            </a:r>
          </a:p>
          <a:p>
            <a:pPr marL="171450" indent="-171450">
              <a:buFont typeface="Arial" charset="0"/>
              <a:buChar char="•"/>
            </a:pPr>
            <a:r>
              <a:rPr lang="en-US" sz="1200" dirty="0"/>
              <a:t>Support for log message based reporting</a:t>
            </a:r>
          </a:p>
          <a:p>
            <a:pPr marL="171450" indent="-171450">
              <a:buFont typeface="Arial" charset="0"/>
              <a:buChar char="•"/>
            </a:pPr>
            <a:r>
              <a:rPr lang="en-US" sz="1200" dirty="0"/>
              <a:t>Support for JWT token based backend SSO</a:t>
            </a:r>
          </a:p>
          <a:p>
            <a:pPr marL="628650" lvl="1" indent="-171450">
              <a:buFont typeface="Arial" charset="0"/>
              <a:buChar char="•"/>
            </a:pPr>
            <a:r>
              <a:rPr lang="en-US" sz="1200" dirty="0"/>
              <a:t>Simple pass through mode.</a:t>
            </a:r>
          </a:p>
          <a:p>
            <a:pPr marL="628650" lvl="1" indent="-171450">
              <a:buFont typeface="Arial" charset="0"/>
              <a:buChar char="•"/>
            </a:pPr>
            <a:r>
              <a:rPr lang="en-US" sz="1200" dirty="0"/>
              <a:t>Recreating/resigning JWT token.</a:t>
            </a:r>
          </a:p>
          <a:p>
            <a:pPr marL="171450" indent="-171450">
              <a:buFont typeface="Arial" charset="0"/>
              <a:buChar char="•"/>
            </a:pPr>
            <a:r>
              <a:rPr lang="en-US" sz="1200" dirty="0"/>
              <a:t>Support for HA will be supported</a:t>
            </a:r>
          </a:p>
          <a:p>
            <a:pPr marL="171450" indent="-171450">
              <a:buFont typeface="Arial" charset="0"/>
              <a:buChar char="•"/>
            </a:pPr>
            <a:r>
              <a:rPr lang="en-US" sz="1200" dirty="0"/>
              <a:t>Support for Chassis will be supported.</a:t>
            </a:r>
          </a:p>
          <a:p>
            <a:pPr marL="171450" indent="-171450">
              <a:buFont typeface="Arial" charset="0"/>
              <a:buChar char="•"/>
            </a:pPr>
            <a:r>
              <a:rPr lang="en-US" sz="1200" dirty="0"/>
              <a:t>Support for unsecure JWT.</a:t>
            </a:r>
          </a:p>
          <a:p>
            <a:pPr marL="171450" indent="-171450">
              <a:buFont typeface="Arial" charset="0"/>
              <a:buChar char="•"/>
            </a:pPr>
            <a:r>
              <a:rPr lang="en-US" sz="1200" dirty="0"/>
              <a:t>Built-in provider support for JWT: Azure AD, ADFS, Amazon, F5, FB, Google.</a:t>
            </a:r>
          </a:p>
          <a:p>
            <a:pPr marL="285750" indent="-285750">
              <a:buFont typeface="Arial" charset="0"/>
              <a:buChar char="•"/>
            </a:pPr>
            <a:endParaRPr lang="en-US" sz="1400" dirty="0"/>
          </a:p>
        </p:txBody>
      </p:sp>
      <p:sp>
        <p:nvSpPr>
          <p:cNvPr id="4" name="Slide Number Placeholder 3"/>
          <p:cNvSpPr>
            <a:spLocks noGrp="1"/>
          </p:cNvSpPr>
          <p:nvPr>
            <p:ph type="sldNum" sz="quarter" idx="10"/>
          </p:nvPr>
        </p:nvSpPr>
        <p:spPr/>
        <p:txBody>
          <a:bodyPr/>
          <a:lstStyle/>
          <a:p>
            <a:fld id="{21FA4136-8B0D-4D64-8F5B-630EBC8D67B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39854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D4BAB44-9A44-448E-9649-FAA1B9478CB5}" type="slidenum">
              <a:rPr lang="en-US" smtClean="0">
                <a:ea typeface="ＭＳ Ｐゴシック" pitchFamily="34" charset="-128"/>
              </a:rPr>
              <a:pPr/>
              <a:t>20</a:t>
            </a:fld>
            <a:endParaRPr lang="en-US">
              <a:ea typeface="ＭＳ Ｐゴシック" pitchFamily="34" charset="-128"/>
            </a:endParaRPr>
          </a:p>
        </p:txBody>
      </p:sp>
      <p:sp>
        <p:nvSpPr>
          <p:cNvPr id="51203" name="Rectangle 7"/>
          <p:cNvSpPr txBox="1">
            <a:spLocks noGrp="1" noChangeArrowheads="1"/>
          </p:cNvSpPr>
          <p:nvPr/>
        </p:nvSpPr>
        <p:spPr bwMode="auto">
          <a:xfrm>
            <a:off x="5179484" y="6514085"/>
            <a:ext cx="3962400" cy="342721"/>
          </a:xfrm>
          <a:prstGeom prst="rect">
            <a:avLst/>
          </a:prstGeom>
          <a:noFill/>
          <a:ln w="9525">
            <a:noFill/>
            <a:miter lim="800000"/>
            <a:headEnd/>
            <a:tailEnd/>
          </a:ln>
        </p:spPr>
        <p:txBody>
          <a:bodyPr anchor="b"/>
          <a:lstStyle/>
          <a:p>
            <a:pPr algn="r"/>
            <a:fld id="{77DF0D0C-EB4C-49CA-8872-EA4AC7A7DC9F}" type="slidenum">
              <a:rPr lang="en-US" sz="1200">
                <a:latin typeface="Arial" pitchFamily="34" charset="0"/>
              </a:rPr>
              <a:pPr algn="r"/>
              <a:t>20</a:t>
            </a:fld>
            <a:endParaRPr lang="en-US" sz="1200">
              <a:latin typeface="Arial" pitchFamily="34"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3257640"/>
            <a:ext cx="7315200" cy="3085682"/>
          </a:xfrm>
          <a:noFill/>
          <a:ln/>
        </p:spPr>
        <p:txBody>
          <a:bodyPr lIns="91440" tIns="45720" rIns="91440" bIns="45720"/>
          <a:lstStyle/>
          <a:p>
            <a:pPr eaLnBrk="1" hangingPunct="1"/>
            <a:endParaRPr lang="de-DE"/>
          </a:p>
        </p:txBody>
      </p:sp>
    </p:spTree>
    <p:extLst>
      <p:ext uri="{BB962C8B-B14F-4D97-AF65-F5344CB8AC3E}">
        <p14:creationId xmlns:p14="http://schemas.microsoft.com/office/powerpoint/2010/main" val="795292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20CD16-EC3C-442A-8487-6A0C502CD342}" type="slidenum">
              <a:rPr lang="en-US"/>
              <a:pPr/>
              <a:t>21</a:t>
            </a:fld>
            <a:endParaRPr lang="en-US"/>
          </a:p>
        </p:txBody>
      </p:sp>
      <p:sp>
        <p:nvSpPr>
          <p:cNvPr id="191490" name="Rectangle 2"/>
          <p:cNvSpPr>
            <a:spLocks noGrp="1" noRot="1" noChangeAspect="1" noChangeArrowheads="1" noTextEdit="1"/>
          </p:cNvSpPr>
          <p:nvPr>
            <p:ph type="sldImg"/>
          </p:nvPr>
        </p:nvSpPr>
        <p:spPr>
          <a:xfrm>
            <a:off x="-11113" y="465138"/>
            <a:ext cx="6883401" cy="3871912"/>
          </a:xfrm>
          <a:ln/>
        </p:spPr>
      </p:sp>
      <p:sp>
        <p:nvSpPr>
          <p:cNvPr id="191491" name="Rectangle 3"/>
          <p:cNvSpPr>
            <a:spLocks noGrp="1" noChangeArrowheads="1"/>
          </p:cNvSpPr>
          <p:nvPr>
            <p:ph type="body" idx="1"/>
          </p:nvPr>
        </p:nvSpPr>
        <p:spPr>
          <a:xfrm>
            <a:off x="914401" y="4343400"/>
            <a:ext cx="5029200" cy="4116388"/>
          </a:xfrm>
        </p:spPr>
        <p:txBody>
          <a:bodyPr/>
          <a:lstStyle/>
          <a:p>
            <a:pPr marL="228600" indent="-228600">
              <a:buFont typeface="+mj-lt"/>
              <a:buAutoNum type="arabicPeriod"/>
            </a:pPr>
            <a:endParaRPr lang="en-US" dirty="0"/>
          </a:p>
        </p:txBody>
      </p:sp>
    </p:spTree>
    <p:extLst>
      <p:ext uri="{BB962C8B-B14F-4D97-AF65-F5344CB8AC3E}">
        <p14:creationId xmlns:p14="http://schemas.microsoft.com/office/powerpoint/2010/main" val="38539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D4BAB44-9A44-448E-9649-FAA1B9478CB5}" type="slidenum">
              <a:rPr lang="en-US" smtClean="0">
                <a:ea typeface="ＭＳ Ｐゴシック" pitchFamily="34" charset="-128"/>
              </a:rPr>
              <a:pPr/>
              <a:t>22</a:t>
            </a:fld>
            <a:endParaRPr lang="en-US">
              <a:ea typeface="ＭＳ Ｐゴシック" pitchFamily="34" charset="-128"/>
            </a:endParaRPr>
          </a:p>
        </p:txBody>
      </p:sp>
      <p:sp>
        <p:nvSpPr>
          <p:cNvPr id="51203" name="Rectangle 7"/>
          <p:cNvSpPr txBox="1">
            <a:spLocks noGrp="1" noChangeArrowheads="1"/>
          </p:cNvSpPr>
          <p:nvPr/>
        </p:nvSpPr>
        <p:spPr bwMode="auto">
          <a:xfrm>
            <a:off x="5179484" y="6514085"/>
            <a:ext cx="3962400" cy="342721"/>
          </a:xfrm>
          <a:prstGeom prst="rect">
            <a:avLst/>
          </a:prstGeom>
          <a:noFill/>
          <a:ln w="9525">
            <a:noFill/>
            <a:miter lim="800000"/>
            <a:headEnd/>
            <a:tailEnd/>
          </a:ln>
        </p:spPr>
        <p:txBody>
          <a:bodyPr anchor="b"/>
          <a:lstStyle/>
          <a:p>
            <a:pPr algn="r"/>
            <a:fld id="{77DF0D0C-EB4C-49CA-8872-EA4AC7A7DC9F}" type="slidenum">
              <a:rPr lang="en-US" sz="1200">
                <a:latin typeface="Arial" pitchFamily="34" charset="0"/>
              </a:rPr>
              <a:pPr algn="r"/>
              <a:t>22</a:t>
            </a:fld>
            <a:endParaRPr lang="en-US" sz="1200">
              <a:latin typeface="Arial" pitchFamily="34" charset="0"/>
            </a:endParaRPr>
          </a:p>
        </p:txBody>
      </p:sp>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xfrm>
            <a:off x="914400" y="3257640"/>
            <a:ext cx="7315200" cy="3085682"/>
          </a:xfrm>
          <a:noFill/>
          <a:ln/>
        </p:spPr>
        <p:txBody>
          <a:bodyPr lIns="91440" tIns="45720" rIns="91440" bIns="45720"/>
          <a:lstStyle/>
          <a:p>
            <a:pPr eaLnBrk="1" hangingPunct="1"/>
            <a:endParaRPr lang="de-DE"/>
          </a:p>
        </p:txBody>
      </p:sp>
    </p:spTree>
    <p:extLst>
      <p:ext uri="{BB962C8B-B14F-4D97-AF65-F5344CB8AC3E}">
        <p14:creationId xmlns:p14="http://schemas.microsoft.com/office/powerpoint/2010/main" val="1772313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A4136-8B0D-4D64-8F5B-630EBC8D67B3}" type="slidenum">
              <a:rPr lang="en-US" smtClean="0"/>
              <a:t>25</a:t>
            </a:fld>
            <a:endParaRPr lang="en-US" dirty="0"/>
          </a:p>
        </p:txBody>
      </p:sp>
    </p:spTree>
    <p:extLst>
      <p:ext uri="{BB962C8B-B14F-4D97-AF65-F5344CB8AC3E}">
        <p14:creationId xmlns:p14="http://schemas.microsoft.com/office/powerpoint/2010/main" val="1516135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AA739A-979C-4DCF-987A-2B7E0394BF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62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https://www.gartner.com/doc/reprints?id=1-3KZGFHJ&amp;ct=161031&amp;st=sb</a:t>
            </a: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2</a:t>
            </a:fld>
            <a:endParaRPr lang="en-US" dirty="0"/>
          </a:p>
        </p:txBody>
      </p:sp>
    </p:spTree>
    <p:extLst>
      <p:ext uri="{BB962C8B-B14F-4D97-AF65-F5344CB8AC3E}">
        <p14:creationId xmlns:p14="http://schemas.microsoft.com/office/powerpoint/2010/main" val="3118877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Capital One breaks things down into five distinctive layers that offer value to any organization doing APIs. Starting at the bottom of their maturity period, here are the levels of maturity they are measuring things by:</a:t>
            </a:r>
          </a:p>
          <a:p>
            <a:pPr fontAlgn="base"/>
            <a:r>
              <a:rPr lang="en-US" sz="1200" b="1" i="0" kern="1200" dirty="0">
                <a:solidFill>
                  <a:schemeClr val="tx1"/>
                </a:solidFill>
                <a:effectLst/>
                <a:latin typeface="Arial" panose="020B0604020202020204" pitchFamily="34" charset="0"/>
                <a:ea typeface="+mn-ea"/>
                <a:cs typeface="+mn-cs"/>
              </a:rPr>
              <a:t>Functional</a:t>
            </a:r>
            <a:r>
              <a:rPr lang="en-US" sz="1200" b="0" i="0" kern="1200" dirty="0">
                <a:solidFill>
                  <a:schemeClr val="tx1"/>
                </a:solidFill>
                <a:effectLst/>
                <a:latin typeface="Arial" panose="020B0604020202020204" pitchFamily="34" charset="0"/>
                <a:ea typeface="+mn-ea"/>
                <a:cs typeface="+mn-cs"/>
              </a:rPr>
              <a:t> - Doing the basics, providing some low-level functionality, and nothing more.</a:t>
            </a:r>
          </a:p>
          <a:p>
            <a:pPr fontAlgn="base"/>
            <a:r>
              <a:rPr lang="en-US" sz="1200" b="1" i="0" kern="1200" dirty="0">
                <a:solidFill>
                  <a:schemeClr val="tx1"/>
                </a:solidFill>
                <a:effectLst/>
                <a:latin typeface="Arial" panose="020B0604020202020204" pitchFamily="34" charset="0"/>
                <a:ea typeface="+mn-ea"/>
                <a:cs typeface="+mn-cs"/>
              </a:rPr>
              <a:t>Reliable</a:t>
            </a:r>
            <a:r>
              <a:rPr lang="en-US" sz="1200" b="0" i="0" kern="1200" dirty="0">
                <a:solidFill>
                  <a:schemeClr val="tx1"/>
                </a:solidFill>
                <a:effectLst/>
                <a:latin typeface="Arial" panose="020B0604020202020204" pitchFamily="34" charset="0"/>
                <a:ea typeface="+mn-ea"/>
                <a:cs typeface="+mn-cs"/>
              </a:rPr>
              <a:t> - An API that is reliable, and scalable, beyond just basic functionality.</a:t>
            </a:r>
          </a:p>
          <a:p>
            <a:pPr fontAlgn="base"/>
            <a:r>
              <a:rPr lang="en-US" sz="1200" b="1" i="0" kern="1200" dirty="0">
                <a:solidFill>
                  <a:schemeClr val="tx1"/>
                </a:solidFill>
                <a:effectLst/>
                <a:latin typeface="Arial" panose="020B0604020202020204" pitchFamily="34" charset="0"/>
                <a:ea typeface="+mn-ea"/>
                <a:cs typeface="+mn-cs"/>
              </a:rPr>
              <a:t>Intuitive</a:t>
            </a:r>
            <a:r>
              <a:rPr lang="en-US" sz="1200" b="0" i="0" kern="1200" dirty="0">
                <a:solidFill>
                  <a:schemeClr val="tx1"/>
                </a:solidFill>
                <a:effectLst/>
                <a:latin typeface="Arial" panose="020B0604020202020204" pitchFamily="34" charset="0"/>
                <a:ea typeface="+mn-ea"/>
                <a:cs typeface="+mn-cs"/>
              </a:rPr>
              <a:t> - Where an investment in developer experience is made, further standardizing and streamlining what an API does.</a:t>
            </a:r>
          </a:p>
          <a:p>
            <a:pPr fontAlgn="base"/>
            <a:r>
              <a:rPr lang="en-US" sz="1200" b="1" i="0" kern="1200" dirty="0">
                <a:solidFill>
                  <a:schemeClr val="tx1"/>
                </a:solidFill>
                <a:effectLst/>
                <a:latin typeface="Arial" panose="020B0604020202020204" pitchFamily="34" charset="0"/>
                <a:ea typeface="+mn-ea"/>
                <a:cs typeface="+mn-cs"/>
              </a:rPr>
              <a:t>Empowering</a:t>
            </a:r>
            <a:r>
              <a:rPr lang="en-US" sz="1200" b="0" i="0" kern="1200" dirty="0">
                <a:solidFill>
                  <a:schemeClr val="tx1"/>
                </a:solidFill>
                <a:effectLst/>
                <a:latin typeface="Arial" panose="020B0604020202020204" pitchFamily="34" charset="0"/>
                <a:ea typeface="+mn-ea"/>
                <a:cs typeface="+mn-cs"/>
              </a:rPr>
              <a:t> - Where an API really begins to deliver value to an organization by being function, reliable, and intuitive, which all contributes significantly to operations.</a:t>
            </a:r>
          </a:p>
          <a:p>
            <a:pPr fontAlgn="base"/>
            <a:r>
              <a:rPr lang="en-US" sz="1200" b="1" i="0" kern="1200" dirty="0">
                <a:solidFill>
                  <a:schemeClr val="tx1"/>
                </a:solidFill>
                <a:effectLst/>
                <a:latin typeface="Arial" panose="020B0604020202020204" pitchFamily="34" charset="0"/>
                <a:ea typeface="+mn-ea"/>
                <a:cs typeface="+mn-cs"/>
              </a:rPr>
              <a:t>Transformative</a:t>
            </a:r>
            <a:r>
              <a:rPr lang="en-US" sz="1200" b="0" i="0" kern="1200" dirty="0">
                <a:solidFill>
                  <a:schemeClr val="tx1"/>
                </a:solidFill>
                <a:effectLst/>
                <a:latin typeface="Arial" panose="020B0604020202020204" pitchFamily="34" charset="0"/>
                <a:ea typeface="+mn-ea"/>
                <a:cs typeface="+mn-cs"/>
              </a:rPr>
              <a:t> - APIs that are game changer. Few APIs ever rise to this level, but all should aspire to this level of maturity.</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3</a:t>
            </a:fld>
            <a:endParaRPr lang="en-US" dirty="0"/>
          </a:p>
        </p:txBody>
      </p:sp>
    </p:spTree>
    <p:extLst>
      <p:ext uri="{BB962C8B-B14F-4D97-AF65-F5344CB8AC3E}">
        <p14:creationId xmlns:p14="http://schemas.microsoft.com/office/powerpoint/2010/main" val="133134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Arial" panose="020B0604020202020204" pitchFamily="34" charset="0"/>
                <a:ea typeface="+mn-ea"/>
                <a:cs typeface="+mn-cs"/>
              </a:rPr>
              <a:t> provides a whole other lens for looking at API design through. Moving beyond just, is it RESTful? Hypermedia, </a:t>
            </a:r>
            <a:r>
              <a:rPr lang="en-US" sz="1200" b="0" i="0" kern="1200" dirty="0" err="1">
                <a:solidFill>
                  <a:schemeClr val="tx1"/>
                </a:solidFill>
                <a:effectLst/>
                <a:latin typeface="Arial" panose="020B0604020202020204" pitchFamily="34" charset="0"/>
                <a:ea typeface="+mn-ea"/>
                <a:cs typeface="+mn-cs"/>
              </a:rPr>
              <a:t>GraphQL</a:t>
            </a:r>
            <a:r>
              <a:rPr lang="en-US" sz="1200" b="0" i="0" kern="1200" dirty="0">
                <a:solidFill>
                  <a:schemeClr val="tx1"/>
                </a:solidFill>
                <a:effectLst/>
                <a:latin typeface="Arial" panose="020B0604020202020204" pitchFamily="34" charset="0"/>
                <a:ea typeface="+mn-ea"/>
                <a:cs typeface="+mn-cs"/>
              </a:rPr>
              <a:t>, </a:t>
            </a:r>
            <a:r>
              <a:rPr lang="en-US" sz="1200" b="0" i="0" kern="1200" dirty="0" err="1">
                <a:solidFill>
                  <a:schemeClr val="tx1"/>
                </a:solidFill>
                <a:effectLst/>
                <a:latin typeface="Arial" panose="020B0604020202020204" pitchFamily="34" charset="0"/>
                <a:ea typeface="+mn-ea"/>
                <a:cs typeface="+mn-cs"/>
              </a:rPr>
              <a:t>gRPC</a:t>
            </a:r>
            <a:r>
              <a:rPr lang="en-US" sz="1200" b="0" i="0" kern="1200" dirty="0">
                <a:solidFill>
                  <a:schemeClr val="tx1"/>
                </a:solidFill>
                <a:effectLst/>
                <a:latin typeface="Arial" panose="020B0604020202020204" pitchFamily="34" charset="0"/>
                <a:ea typeface="+mn-ea"/>
                <a:cs typeface="+mn-cs"/>
              </a:rPr>
              <a:t>, or other emerging approach. It also understands that not all APIs will be equal, and that we should be standardizing the value the design of our APIs deliver to our business operations. Forcing us to ask some pretty simple questions about the API design patterns we are using, and the actual value they bring to the table. Moving beyond API design being about technical details, and considering the business, and other political aspects of doing APIs.</a:t>
            </a:r>
          </a:p>
          <a:p>
            <a:pPr fontAlgn="base"/>
            <a:r>
              <a:rPr lang="en-US" sz="1200" b="0" i="0" kern="1200" dirty="0">
                <a:solidFill>
                  <a:schemeClr val="tx1"/>
                </a:solidFill>
                <a:effectLst/>
                <a:latin typeface="Arial" panose="020B0604020202020204" pitchFamily="34" charset="0"/>
                <a:ea typeface="+mn-ea"/>
                <a:cs typeface="+mn-cs"/>
              </a:rPr>
              <a:t>The Capital One API design maturity definition also demonstrates another important aspect of all of this. That it takes work, time, and experience to properly design an API that will rise an empowering or transformative level. It can be easy to deliver functional APIs, but making them become reliable, and intuitively get the job done will take investment. I’m adding this definition to </a:t>
            </a:r>
            <a:r>
              <a:rPr lang="en-US" sz="1200" b="0" i="0" u="none" strike="noStrike" kern="1200" dirty="0">
                <a:solidFill>
                  <a:schemeClr val="tx1"/>
                </a:solidFill>
                <a:effectLst/>
                <a:latin typeface="Arial" panose="020B0604020202020204" pitchFamily="34" charset="0"/>
                <a:ea typeface="+mn-ea"/>
                <a:cs typeface="+mn-cs"/>
                <a:hlinkClick r:id="rId3"/>
              </a:rPr>
              <a:t>my API design research</a:t>
            </a:r>
            <a:r>
              <a:rPr lang="en-US" sz="1200" b="0" i="0" kern="1200" dirty="0">
                <a:solidFill>
                  <a:schemeClr val="tx1"/>
                </a:solidFill>
                <a:effectLst/>
                <a:latin typeface="Arial" panose="020B0604020202020204" pitchFamily="34" charset="0"/>
                <a:ea typeface="+mn-ea"/>
                <a:cs typeface="+mn-cs"/>
              </a:rPr>
              <a:t>, as well as my upcoming API governance research. I’m looking to evolve my definition of what API design looks like beyond just REST, and I’m wanting to move API governance beyond some IT led concept, and something that is in sync with business objectives, like I’m seeing from the Capital One team. It is easy to think of API design as mature once it enters production, but I’m thinking there is a lot more we should be considering before we consider our approach to API design mature.</a:t>
            </a:r>
          </a:p>
          <a:p>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4</a:t>
            </a:fld>
            <a:endParaRPr lang="en-US" dirty="0"/>
          </a:p>
        </p:txBody>
      </p:sp>
    </p:spTree>
    <p:extLst>
      <p:ext uri="{BB962C8B-B14F-4D97-AF65-F5344CB8AC3E}">
        <p14:creationId xmlns:p14="http://schemas.microsoft.com/office/powerpoint/2010/main" val="40456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https://developer.ibm.com/apiconnect/documentation/api-101</a:t>
            </a:r>
            <a:endParaRPr lang="en-US" sz="1200" b="0" i="0" kern="1200" dirty="0">
              <a:solidFill>
                <a:schemeClr val="tx1"/>
              </a:solidFill>
              <a:effectLst/>
              <a:latin typeface="Arial" panose="020B0604020202020204" pitchFamily="34" charset="0"/>
              <a:ea typeface="+mn-ea"/>
              <a:cs typeface="+mn-cs"/>
            </a:endParaRPr>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5</a:t>
            </a:fld>
            <a:endParaRPr lang="en-US" dirty="0"/>
          </a:p>
        </p:txBody>
      </p:sp>
    </p:spTree>
    <p:extLst>
      <p:ext uri="{BB962C8B-B14F-4D97-AF65-F5344CB8AC3E}">
        <p14:creationId xmlns:p14="http://schemas.microsoft.com/office/powerpoint/2010/main" val="315124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F2741-E8CE-4C40-A394-0D8A5EB480E3}" type="slidenum">
              <a:rPr lang="en-US" smtClean="0"/>
              <a:t>6</a:t>
            </a:fld>
            <a:endParaRPr lang="en-US"/>
          </a:p>
        </p:txBody>
      </p:sp>
    </p:spTree>
    <p:extLst>
      <p:ext uri="{BB962C8B-B14F-4D97-AF65-F5344CB8AC3E}">
        <p14:creationId xmlns:p14="http://schemas.microsoft.com/office/powerpoint/2010/main" val="1325473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OWASP 10 exploits (XSS, Tampering, RCI, Data Manipulation)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7</a:t>
            </a:fld>
            <a:endParaRPr lang="en-US" dirty="0"/>
          </a:p>
        </p:txBody>
      </p:sp>
    </p:spTree>
    <p:extLst>
      <p:ext uri="{BB962C8B-B14F-4D97-AF65-F5344CB8AC3E}">
        <p14:creationId xmlns:p14="http://schemas.microsoft.com/office/powerpoint/2010/main" val="1289528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OWASP 10 exploits (XSS, Tampering, RCI, Data Manipulation)</a:t>
            </a:r>
          </a:p>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9</a:t>
            </a:fld>
            <a:endParaRPr lang="en-US" dirty="0"/>
          </a:p>
        </p:txBody>
      </p:sp>
    </p:spTree>
    <p:extLst>
      <p:ext uri="{BB962C8B-B14F-4D97-AF65-F5344CB8AC3E}">
        <p14:creationId xmlns:p14="http://schemas.microsoft.com/office/powerpoint/2010/main" val="189680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2017 F5 Networks</a:t>
            </a:r>
            <a:endParaRPr lang="en-US" dirty="0"/>
          </a:p>
        </p:txBody>
      </p:sp>
      <p:sp>
        <p:nvSpPr>
          <p:cNvPr id="5" name="Slide Number Placeholder 4"/>
          <p:cNvSpPr>
            <a:spLocks noGrp="1"/>
          </p:cNvSpPr>
          <p:nvPr>
            <p:ph type="sldNum" sz="quarter" idx="11"/>
          </p:nvPr>
        </p:nvSpPr>
        <p:spPr/>
        <p:txBody>
          <a:bodyPr/>
          <a:lstStyle/>
          <a:p>
            <a:fld id="{8BA17A2C-01D8-4C3B-BAC4-10BA82BB3F55}" type="slidenum">
              <a:rPr lang="en-US" smtClean="0"/>
              <a:pPr/>
              <a:t>10</a:t>
            </a:fld>
            <a:endParaRPr lang="en-US" dirty="0"/>
          </a:p>
        </p:txBody>
      </p:sp>
    </p:spTree>
    <p:extLst>
      <p:ext uri="{BB962C8B-B14F-4D97-AF65-F5344CB8AC3E}">
        <p14:creationId xmlns:p14="http://schemas.microsoft.com/office/powerpoint/2010/main" val="3250580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11" name="Straight Connector 10">
            <a:extLst>
              <a:ext uri="{FF2B5EF4-FFF2-40B4-BE49-F238E27FC236}">
                <a16:creationId xmlns:a16="http://schemas.microsoft.com/office/drawing/2014/main" id="{9708B791-FBA5-46F8-B473-70B2D5B1AE24}"/>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6477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0349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7271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30430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rvey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514064-671C-47A3-8256-085A3D8A1465}"/>
              </a:ext>
            </a:extLst>
          </p:cNvPr>
          <p:cNvSpPr txBox="1"/>
          <p:nvPr userDrawn="1"/>
        </p:nvSpPr>
        <p:spPr>
          <a:xfrm>
            <a:off x="304799" y="1538577"/>
            <a:ext cx="3203272" cy="2160591"/>
          </a:xfrm>
          <a:prstGeom prst="rect">
            <a:avLst/>
          </a:prstGeom>
          <a:noFill/>
        </p:spPr>
        <p:txBody>
          <a:bodyPr wrap="square" lIns="155448" tIns="155448" rIns="155448" bIns="155448" rtlCol="0">
            <a:spAutoFit/>
          </a:bodyPr>
          <a:lstStyle/>
          <a:p>
            <a:pPr marL="457200" indent="-457200">
              <a:spcAft>
                <a:spcPts val="2400"/>
              </a:spcAft>
              <a:buFont typeface="+mj-lt"/>
              <a:buAutoNum type="arabicPeriod"/>
            </a:pPr>
            <a:r>
              <a:rPr lang="en-US" sz="2400" dirty="0">
                <a:solidFill>
                  <a:schemeClr val="bg1"/>
                </a:solidFill>
                <a:latin typeface="Arial" panose="020B0604020202020204" pitchFamily="34" charset="0"/>
                <a:cs typeface="Arial" panose="020B0604020202020204" pitchFamily="34" charset="0"/>
              </a:rPr>
              <a:t>Tap </a:t>
            </a:r>
            <a:r>
              <a:rPr lang="en-US" sz="2400" b="1" dirty="0">
                <a:solidFill>
                  <a:schemeClr val="bg1"/>
                </a:solidFill>
                <a:latin typeface="Arial" panose="020B0604020202020204" pitchFamily="34" charset="0"/>
                <a:cs typeface="Arial" panose="020B0604020202020204" pitchFamily="34" charset="0"/>
              </a:rPr>
              <a:t>Sessions</a:t>
            </a:r>
            <a:r>
              <a:rPr lang="en-US" sz="2400" dirty="0">
                <a:solidFill>
                  <a:schemeClr val="bg1"/>
                </a:solidFill>
                <a:latin typeface="Arial" panose="020B0604020202020204" pitchFamily="34" charset="0"/>
                <a:cs typeface="Arial" panose="020B0604020202020204" pitchFamily="34" charset="0"/>
              </a:rPr>
              <a:t> to get to your agenda, then locate and select this session.</a:t>
            </a:r>
          </a:p>
        </p:txBody>
      </p:sp>
      <p:pic>
        <p:nvPicPr>
          <p:cNvPr id="6" name="Picture 5">
            <a:extLst>
              <a:ext uri="{FF2B5EF4-FFF2-40B4-BE49-F238E27FC236}">
                <a16:creationId xmlns:a16="http://schemas.microsoft.com/office/drawing/2014/main" id="{4C6F2F76-72FE-47D9-BE7A-3600C66DFF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34727" y="1588135"/>
            <a:ext cx="2425413" cy="4311845"/>
          </a:xfrm>
          <a:prstGeom prst="rect">
            <a:avLst/>
          </a:prstGeom>
        </p:spPr>
      </p:pic>
      <p:pic>
        <p:nvPicPr>
          <p:cNvPr id="8" name="Picture 7">
            <a:extLst>
              <a:ext uri="{FF2B5EF4-FFF2-40B4-BE49-F238E27FC236}">
                <a16:creationId xmlns:a16="http://schemas.microsoft.com/office/drawing/2014/main" id="{2D106116-D018-413F-8874-983CAA64D23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70950" y="1880835"/>
            <a:ext cx="2632594" cy="4682508"/>
          </a:xfrm>
          <a:prstGeom prst="rect">
            <a:avLst/>
          </a:prstGeom>
        </p:spPr>
      </p:pic>
      <p:sp>
        <p:nvSpPr>
          <p:cNvPr id="9" name="TextBox 8">
            <a:extLst>
              <a:ext uri="{FF2B5EF4-FFF2-40B4-BE49-F238E27FC236}">
                <a16:creationId xmlns:a16="http://schemas.microsoft.com/office/drawing/2014/main" id="{C0298834-1FF6-41B8-8C40-357A43389A73}"/>
              </a:ext>
            </a:extLst>
          </p:cNvPr>
          <p:cNvSpPr txBox="1"/>
          <p:nvPr userDrawn="1"/>
        </p:nvSpPr>
        <p:spPr>
          <a:xfrm>
            <a:off x="6528640" y="2061498"/>
            <a:ext cx="2825771" cy="2160591"/>
          </a:xfrm>
          <a:prstGeom prst="rect">
            <a:avLst/>
          </a:prstGeom>
          <a:noFill/>
        </p:spPr>
        <p:txBody>
          <a:bodyPr wrap="square" lIns="155448" tIns="155448" rIns="155448" bIns="155448" rtlCol="0">
            <a:spAutoFit/>
          </a:bodyPr>
          <a:lstStyle/>
          <a:p>
            <a:pPr marL="457200" marR="0" lvl="0" indent="-4572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2400" dirty="0">
                <a:solidFill>
                  <a:schemeClr val="bg1"/>
                </a:solidFill>
                <a:latin typeface="Arial" panose="020B0604020202020204" pitchFamily="34" charset="0"/>
                <a:cs typeface="Arial" panose="020B0604020202020204" pitchFamily="34" charset="0"/>
              </a:rPr>
              <a:t>Scroll down to </a:t>
            </a:r>
            <a:r>
              <a:rPr lang="en-US" sz="2400" b="1" dirty="0">
                <a:solidFill>
                  <a:schemeClr val="bg1"/>
                </a:solidFill>
                <a:latin typeface="Arial" panose="020B0604020202020204" pitchFamily="34" charset="0"/>
                <a:cs typeface="Arial" panose="020B0604020202020204" pitchFamily="34" charset="0"/>
              </a:rPr>
              <a:t>Session Feedback</a:t>
            </a:r>
            <a:r>
              <a:rPr lang="en-US" sz="2400" dirty="0">
                <a:solidFill>
                  <a:schemeClr val="bg1"/>
                </a:solidFill>
                <a:latin typeface="Arial" panose="020B0604020202020204" pitchFamily="34" charset="0"/>
                <a:cs typeface="Arial" panose="020B0604020202020204" pitchFamily="34" charset="0"/>
              </a:rPr>
              <a:t>, and answer each</a:t>
            </a:r>
            <a:r>
              <a:rPr lang="en-US" sz="2400" b="0" dirty="0">
                <a:solidFill>
                  <a:schemeClr val="bg1"/>
                </a:solidFill>
                <a:latin typeface="Arial" panose="020B0604020202020204" pitchFamily="34" charset="0"/>
                <a:cs typeface="Arial" panose="020B0604020202020204" pitchFamily="34" charset="0"/>
              </a:rPr>
              <a:t> question</a:t>
            </a:r>
            <a:r>
              <a:rPr lang="en-US" sz="2400" dirty="0">
                <a:solidFill>
                  <a:schemeClr val="bg1"/>
                </a:solidFill>
                <a:latin typeface="Arial" panose="020B0604020202020204" pitchFamily="34" charset="0"/>
                <a:cs typeface="Arial" panose="020B0604020202020204" pitchFamily="34" charset="0"/>
              </a:rPr>
              <a:t>.</a:t>
            </a:r>
          </a:p>
        </p:txBody>
      </p:sp>
      <p:sp>
        <p:nvSpPr>
          <p:cNvPr id="11" name="Oval 10">
            <a:extLst>
              <a:ext uri="{FF2B5EF4-FFF2-40B4-BE49-F238E27FC236}">
                <a16:creationId xmlns:a16="http://schemas.microsoft.com/office/drawing/2014/main" id="{DE53FFE0-07E3-44C1-A0E0-7423A5997189}"/>
              </a:ext>
            </a:extLst>
          </p:cNvPr>
          <p:cNvSpPr/>
          <p:nvPr userDrawn="1"/>
        </p:nvSpPr>
        <p:spPr>
          <a:xfrm>
            <a:off x="3508071" y="4222089"/>
            <a:ext cx="1450730" cy="13628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sp>
        <p:nvSpPr>
          <p:cNvPr id="12" name="Oval 11">
            <a:extLst>
              <a:ext uri="{FF2B5EF4-FFF2-40B4-BE49-F238E27FC236}">
                <a16:creationId xmlns:a16="http://schemas.microsoft.com/office/drawing/2014/main" id="{BE08F42A-4DD9-4215-B14C-35CCEBE2B2F1}"/>
              </a:ext>
            </a:extLst>
          </p:cNvPr>
          <p:cNvSpPr/>
          <p:nvPr userDrawn="1"/>
        </p:nvSpPr>
        <p:spPr>
          <a:xfrm>
            <a:off x="9208516" y="2618873"/>
            <a:ext cx="2168877" cy="5011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dirty="0">
              <a:noFill/>
            </a:endParaRPr>
          </a:p>
        </p:txBody>
      </p:sp>
      <p:cxnSp>
        <p:nvCxnSpPr>
          <p:cNvPr id="14" name="Straight Arrow Connector 13">
            <a:extLst>
              <a:ext uri="{FF2B5EF4-FFF2-40B4-BE49-F238E27FC236}">
                <a16:creationId xmlns:a16="http://schemas.microsoft.com/office/drawing/2014/main" id="{41896AAB-4A4B-4C5B-9C06-2030949F2503}"/>
              </a:ext>
            </a:extLst>
          </p:cNvPr>
          <p:cNvCxnSpPr/>
          <p:nvPr userDrawn="1"/>
        </p:nvCxnSpPr>
        <p:spPr>
          <a:xfrm>
            <a:off x="11904932" y="3826640"/>
            <a:ext cx="0" cy="25113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3EF12252-A65E-4F54-A6EC-22FED7211BA9}"/>
              </a:ext>
            </a:extLst>
          </p:cNvPr>
          <p:cNvSpPr>
            <a:spLocks noGrp="1"/>
          </p:cNvSpPr>
          <p:nvPr>
            <p:ph type="title" hasCustomPrompt="1"/>
          </p:nvPr>
        </p:nvSpPr>
        <p:spPr>
          <a:xfrm>
            <a:off x="304800" y="304801"/>
            <a:ext cx="11582400" cy="867930"/>
          </a:xfrm>
          <a:prstGeom prst="rect">
            <a:avLst/>
          </a:prstGeom>
        </p:spPr>
        <p:txBody>
          <a:bodyPr vert="horz" lIns="155448" tIns="155448" rIns="155448" bIns="155448" rtlCol="0" anchor="t" anchorCtr="0">
            <a:spAutoFit/>
          </a:bodyPr>
          <a:lstStyle>
            <a:lvl1pPr>
              <a:defRPr/>
            </a:lvl1pPr>
          </a:lstStyle>
          <a:p>
            <a:pPr lvl="0"/>
            <a:r>
              <a:rPr lang="en-US" dirty="0"/>
              <a:t>Please Complete Your Survey</a:t>
            </a:r>
          </a:p>
        </p:txBody>
      </p:sp>
    </p:spTree>
    <p:custDataLst>
      <p:tags r:id="rId1"/>
    </p:custDataLst>
    <p:extLst>
      <p:ext uri="{BB962C8B-B14F-4D97-AF65-F5344CB8AC3E}">
        <p14:creationId xmlns:p14="http://schemas.microsoft.com/office/powerpoint/2010/main" val="40666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rvey Slide 2">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p:cNvSpPr txBox="1"/>
          <p:nvPr userDrawn="1"/>
        </p:nvSpPr>
        <p:spPr bwMode="white">
          <a:xfrm>
            <a:off x="2796540" y="5578193"/>
            <a:ext cx="6416040" cy="991041"/>
          </a:xfrm>
          <a:prstGeom prst="rect">
            <a:avLst/>
          </a:prstGeom>
          <a:noFill/>
        </p:spPr>
        <p:txBody>
          <a:bodyPr wrap="square" lIns="155448" tIns="155448" rIns="155448" bIns="155448" rtlCol="0">
            <a:spAutoFit/>
          </a:bodyPr>
          <a:lstStyle/>
          <a:p>
            <a:pPr algn="ctr"/>
            <a:r>
              <a:rPr lang="en-US" sz="4400"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Thank you!</a:t>
            </a:r>
          </a:p>
        </p:txBody>
      </p:sp>
      <p:sp>
        <p:nvSpPr>
          <p:cNvPr id="14" name="TextBox 13">
            <a:extLst>
              <a:ext uri="{FF2B5EF4-FFF2-40B4-BE49-F238E27FC236}">
                <a16:creationId xmlns:a16="http://schemas.microsoft.com/office/drawing/2014/main" id="{9C1D6E39-5BD3-4D40-9370-C30698AAE8CF}"/>
              </a:ext>
            </a:extLst>
          </p:cNvPr>
          <p:cNvSpPr txBox="1"/>
          <p:nvPr userDrawn="1"/>
        </p:nvSpPr>
        <p:spPr>
          <a:xfrm>
            <a:off x="304800" y="300994"/>
            <a:ext cx="11628120" cy="2123658"/>
          </a:xfrm>
          <a:prstGeom prst="rect">
            <a:avLst/>
          </a:prstGeom>
          <a:noFill/>
        </p:spPr>
        <p:txBody>
          <a:bodyPr wrap="square" rtlCol="0">
            <a:spAutoFit/>
          </a:bodyPr>
          <a:lstStyle/>
          <a:p>
            <a:pPr lvl="0"/>
            <a:r>
              <a:rPr lang="en-US" sz="6600" b="1" kern="1200" dirty="0">
                <a:gradFill>
                  <a:gsLst>
                    <a:gs pos="0">
                      <a:schemeClr val="bg1"/>
                    </a:gs>
                    <a:gs pos="99000">
                      <a:schemeClr val="bg1"/>
                    </a:gs>
                  </a:gsLst>
                  <a:lin ang="5400000" scaled="1"/>
                </a:gradFill>
                <a:latin typeface="+mn-lt"/>
                <a:ea typeface="+mn-ea"/>
                <a:cs typeface="Arial" panose="020B0604020202020204" pitchFamily="34" charset="0"/>
              </a:rPr>
              <a:t>Please Complete</a:t>
            </a:r>
            <a:br>
              <a:rPr lang="en-US" sz="6600" b="1" kern="1200" dirty="0">
                <a:gradFill>
                  <a:gsLst>
                    <a:gs pos="0">
                      <a:schemeClr val="bg1"/>
                    </a:gs>
                    <a:gs pos="99000">
                      <a:schemeClr val="bg1"/>
                    </a:gs>
                  </a:gsLst>
                  <a:lin ang="5400000" scaled="1"/>
                </a:gradFill>
                <a:latin typeface="+mn-lt"/>
                <a:ea typeface="+mn-ea"/>
                <a:cs typeface="Arial" panose="020B0604020202020204" pitchFamily="34" charset="0"/>
              </a:rPr>
            </a:br>
            <a:r>
              <a:rPr lang="en-US" sz="6600" b="1" kern="1200" baseline="0" dirty="0">
                <a:gradFill>
                  <a:gsLst>
                    <a:gs pos="0">
                      <a:schemeClr val="bg1"/>
                    </a:gs>
                    <a:gs pos="99000">
                      <a:schemeClr val="bg1"/>
                    </a:gs>
                  </a:gsLst>
                  <a:lin ang="5400000" scaled="1"/>
                </a:gradFill>
                <a:latin typeface="+mn-lt"/>
                <a:ea typeface="+mn-ea"/>
                <a:cs typeface="Arial" panose="020B0604020202020204" pitchFamily="34" charset="0"/>
              </a:rPr>
              <a:t> Your Survey</a:t>
            </a:r>
            <a:endParaRPr lang="en-US" sz="6600" dirty="0">
              <a:latin typeface="+mn-lt"/>
            </a:endParaRPr>
          </a:p>
        </p:txBody>
      </p:sp>
      <p:sp>
        <p:nvSpPr>
          <p:cNvPr id="15" name="TextBox 14">
            <a:extLst>
              <a:ext uri="{FF2B5EF4-FFF2-40B4-BE49-F238E27FC236}">
                <a16:creationId xmlns:a16="http://schemas.microsoft.com/office/drawing/2014/main" id="{27792EC1-D47C-4ADA-A551-BA3898B537DB}"/>
              </a:ext>
            </a:extLst>
          </p:cNvPr>
          <p:cNvSpPr txBox="1"/>
          <p:nvPr userDrawn="1"/>
        </p:nvSpPr>
        <p:spPr>
          <a:xfrm>
            <a:off x="304800" y="2725646"/>
            <a:ext cx="6564630" cy="2677656"/>
          </a:xfrm>
          <a:prstGeom prst="rect">
            <a:avLst/>
          </a:prstGeom>
          <a:noFill/>
        </p:spPr>
        <p:txBody>
          <a:bodyPr wrap="square" rtlCol="0">
            <a:spAutoFit/>
          </a:bodyPr>
          <a:lstStyle/>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Locate this session in the mobile app.</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Tap the session to look at the session details.</a:t>
            </a:r>
          </a:p>
          <a:p>
            <a:pPr marL="457200" lvl="0" indent="-457200">
              <a:buFont typeface="Arial" panose="020B0604020202020204" pitchFamily="34" charset="0"/>
              <a:buChar char="•"/>
            </a:pP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Find the </a:t>
            </a:r>
            <a:r>
              <a:rPr lang="en-US" sz="2800" b="1"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survey</a:t>
            </a:r>
            <a:r>
              <a:rPr lang="en-US" sz="2800" b="1" i="0" u="none"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 toward the bottom of the page</a:t>
            </a:r>
            <a:r>
              <a:rPr lang="en-US" sz="2800" b="1" kern="1200" dirty="0">
                <a:gradFill>
                  <a:gsLst>
                    <a:gs pos="0">
                      <a:schemeClr val="bg1"/>
                    </a:gs>
                    <a:gs pos="99000">
                      <a:schemeClr val="bg1"/>
                    </a:gs>
                  </a:gsLst>
                  <a:lin ang="5400000" scaled="1"/>
                </a:gradFill>
                <a:latin typeface="Museo Sans 700" panose="02000000000000000000" pitchFamily="50" charset="0"/>
                <a:ea typeface="+mn-ea"/>
                <a:cs typeface="Arial" panose="020B0604020202020204" pitchFamily="34" charset="0"/>
              </a:rPr>
              <a:t>.</a:t>
            </a:r>
          </a:p>
        </p:txBody>
      </p:sp>
    </p:spTree>
    <p:extLst>
      <p:ext uri="{BB962C8B-B14F-4D97-AF65-F5344CB8AC3E}">
        <p14:creationId xmlns:p14="http://schemas.microsoft.com/office/powerpoint/2010/main" val="345398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3" name="Straight Connector 2">
            <a:extLst>
              <a:ext uri="{FF2B5EF4-FFF2-40B4-BE49-F238E27FC236}">
                <a16:creationId xmlns:a16="http://schemas.microsoft.com/office/drawing/2014/main" id="{C02A7186-0FCE-42BA-93AC-14430D34735C}"/>
              </a:ext>
            </a:extLst>
          </p:cNvPr>
          <p:cNvCxnSpPr/>
          <p:nvPr userDrawn="1"/>
        </p:nvCxnSpPr>
        <p:spPr>
          <a:xfrm>
            <a:off x="5695950" y="65768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945FA4A4-A952-4CC4-9761-98BC01769D18}"/>
              </a:ext>
            </a:extLst>
          </p:cNvPr>
          <p:cNvSpPr>
            <a:spLocks noGrp="1"/>
          </p:cNvSpPr>
          <p:nvPr>
            <p:ph type="title" hasCustomPrompt="1"/>
          </p:nvPr>
        </p:nvSpPr>
        <p:spPr>
          <a:xfrm>
            <a:off x="1409700" y="49286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spTree>
    <p:extLst>
      <p:ext uri="{BB962C8B-B14F-4D97-AF65-F5344CB8AC3E}">
        <p14:creationId xmlns:p14="http://schemas.microsoft.com/office/powerpoint/2010/main" val="31455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811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989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gue RED">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gue YELLOW">
    <p:bg bwMode="invGray">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bwMode="white">
          <a:xfrm>
            <a:off x="1409700" y="2461074"/>
            <a:ext cx="9372600" cy="1371600"/>
          </a:xfrm>
          <a:prstGeom prst="rect">
            <a:avLst/>
          </a:prstGeom>
        </p:spPr>
        <p:txBody>
          <a:bodyPr anchor="b" anchorCtr="0"/>
          <a:lstStyle>
            <a:lvl1pPr algn="ctr">
              <a:buFontTx/>
              <a:buNone/>
              <a:defRPr sz="6600" spc="-200"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SEGUE SLIDE</a:t>
            </a:r>
          </a:p>
        </p:txBody>
      </p:sp>
      <p:cxnSp>
        <p:nvCxnSpPr>
          <p:cNvPr id="5" name="Straight Connector 4"/>
          <p:cNvCxnSpPr/>
          <p:nvPr userDrawn="1"/>
        </p:nvCxnSpPr>
        <p:spPr bwMode="white">
          <a:xfrm>
            <a:off x="5695950" y="4062248"/>
            <a:ext cx="800100" cy="0"/>
          </a:xfrm>
          <a:prstGeom prst="line">
            <a:avLst/>
          </a:prstGeom>
          <a:ln w="114300">
            <a:solidFill>
              <a:srgbClr val="EC5A2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090613"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7955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bg1"/>
                    </a:gs>
                    <a:gs pos="99000">
                      <a:schemeClr val="bg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0">
                      <a:schemeClr val="bg1"/>
                    </a:gs>
                    <a:gs pos="99000">
                      <a:schemeClr val="bg1"/>
                    </a:gs>
                  </a:gsLst>
                  <a:lin ang="5400000" scaled="1"/>
                </a:gradFill>
              </a:defRPr>
            </a:lvl1pPr>
          </a:lstStyle>
          <a:p>
            <a:pPr marL="0" lvl="0"/>
            <a:r>
              <a:rPr lang="en-US" dirty="0"/>
              <a:t>Speaker Name, Job Title</a:t>
            </a:r>
          </a:p>
        </p:txBody>
      </p:sp>
      <p:sp>
        <p:nvSpPr>
          <p:cNvPr id="12" name="Text Placeholder 11"/>
          <p:cNvSpPr>
            <a:spLocks noGrp="1"/>
          </p:cNvSpPr>
          <p:nvPr>
            <p:ph type="body" sz="quarter" idx="11" hasCustomPrompt="1"/>
          </p:nvPr>
        </p:nvSpPr>
        <p:spPr bwMode="white">
          <a:xfrm>
            <a:off x="304800" y="1014985"/>
            <a:ext cx="4762500" cy="590931"/>
          </a:xfrm>
          <a:noFill/>
        </p:spPr>
        <p:txBody>
          <a:bodyPr vert="horz" wrap="square" lIns="155448" tIns="155448" rIns="155448" bIns="155448" rtlCol="0">
            <a:spAutoFit/>
          </a:bodyPr>
          <a:lstStyle>
            <a:lvl1pPr>
              <a:buFontTx/>
              <a:buNone/>
              <a:defRPr lang="en-US" sz="2000" spc="-50" dirty="0">
                <a:gradFill>
                  <a:gsLst>
                    <a:gs pos="0">
                      <a:schemeClr val="bg1">
                        <a:alpha val="50000"/>
                      </a:schemeClr>
                    </a:gs>
                    <a:gs pos="99000">
                      <a:schemeClr val="bg1">
                        <a:alpha val="50000"/>
                      </a:schemeClr>
                    </a:gs>
                  </a:gsLst>
                  <a:lin ang="5400000" scaled="1"/>
                </a:gradFill>
              </a:defRPr>
            </a:lvl1pPr>
          </a:lstStyle>
          <a:p>
            <a:pPr lvl="0"/>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Date Placeholder: Month, Day, Year</a:t>
            </a:r>
            <a:endParaRPr lang="en-US" dirty="0"/>
          </a:p>
        </p:txBody>
      </p: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bg1">
                        <a:alpha val="50000"/>
                      </a:schemeClr>
                    </a:gs>
                    <a:gs pos="99000">
                      <a:schemeClr val="bg1">
                        <a:alpha val="50000"/>
                      </a:schemeClr>
                    </a:gs>
                  </a:gsLst>
                  <a:lin ang="5400000" scaled="1"/>
                </a:gradFill>
                <a:latin typeface="Arial" panose="020B0604020202020204" pitchFamily="34" charset="0"/>
                <a:cs typeface="Arial" panose="020B0604020202020204" pitchFamily="34" charset="0"/>
              </a:rPr>
              <a:t>PRESENTED BY:</a:t>
            </a:r>
          </a:p>
        </p:txBody>
      </p:sp>
      <p:cxnSp>
        <p:nvCxnSpPr>
          <p:cNvPr id="9" name="Straight Connector 8">
            <a:extLst>
              <a:ext uri="{FF2B5EF4-FFF2-40B4-BE49-F238E27FC236}">
                <a16:creationId xmlns:a16="http://schemas.microsoft.com/office/drawing/2014/main" id="{D0CF7A6F-85A2-491B-91E3-D240F2BAF242}"/>
              </a:ext>
            </a:extLst>
          </p:cNvPr>
          <p:cNvCxnSpPr/>
          <p:nvPr userDrawn="1"/>
        </p:nvCxnSpPr>
        <p:spPr>
          <a:xfrm>
            <a:off x="457200" y="4062248"/>
            <a:ext cx="800100" cy="0"/>
          </a:xfrm>
          <a:prstGeom prst="line">
            <a:avLst/>
          </a:prstGeom>
          <a:noFill/>
          <a:ln w="114300" cap="flat" cmpd="sng" algn="ctr">
            <a:solidFill>
              <a:srgbClr val="FFC000"/>
            </a:solidFill>
            <a:prstDash val="solid"/>
            <a:miter lim="800000"/>
          </a:ln>
          <a:effectLst/>
        </p:spPr>
      </p:cxnSp>
    </p:spTree>
    <p:extLst>
      <p:ext uri="{BB962C8B-B14F-4D97-AF65-F5344CB8AC3E}">
        <p14:creationId xmlns:p14="http://schemas.microsoft.com/office/powerpoint/2010/main" val="58942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219200"/>
            <a:ext cx="11582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6128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9182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4838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Sub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104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28409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0899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Lin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9053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tx2"/>
                    </a:gs>
                    <a:gs pos="99000">
                      <a:schemeClr val="tx2"/>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17113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4D4F53"/>
                    </a:gs>
                    <a:gs pos="100000">
                      <a:srgbClr val="4D4F53"/>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4D4F53"/>
                  </a:gs>
                  <a:gs pos="100000">
                    <a:srgbClr val="4D4F53"/>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393338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hasCustomPrompt="1"/>
          </p:nvPr>
        </p:nvSpPr>
        <p:spPr>
          <a:xfrm>
            <a:off x="304800" y="1219200"/>
            <a:ext cx="57150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1" hasCustomPrompt="1"/>
          </p:nvPr>
        </p:nvSpPr>
        <p:spPr>
          <a:xfrm>
            <a:off x="6019800" y="1219200"/>
            <a:ext cx="5867400" cy="5181600"/>
          </a:xfrm>
        </p:spPr>
        <p:txBody>
          <a:bodyPr/>
          <a:lstStyle>
            <a:lvl1pPr marL="466725" indent="-466725">
              <a:buClr>
                <a:schemeClr val="accent5"/>
              </a:buClr>
              <a:tabLst/>
              <a:defRPr/>
            </a:lvl1pPr>
            <a:lvl2pPr marL="685800" indent="-466725">
              <a:buClr>
                <a:schemeClr val="accent5"/>
              </a:buClr>
              <a:tabLst/>
              <a:defRPr/>
            </a:lvl2pPr>
            <a:lvl3pPr marL="914400" indent="-466725">
              <a:buClr>
                <a:schemeClr val="accent5"/>
              </a:buClr>
              <a:tabLst/>
              <a:defRPr/>
            </a:lvl3pPr>
            <a:lvl4pPr marL="1143000" indent="-466725">
              <a:buClr>
                <a:schemeClr val="accent5"/>
              </a:buClr>
              <a:tabLst/>
              <a:defRPr/>
            </a:lvl4pPr>
            <a:lvl5pPr marL="466725" indent="-466725">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529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rPr>
              <a:t>© 2017 F5 Networks</a:t>
            </a:r>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9248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bwMode="white">
          <a:xfrm>
            <a:off x="304800" y="1694064"/>
            <a:ext cx="11430000" cy="2142125"/>
          </a:xfrm>
          <a:noFill/>
        </p:spPr>
        <p:txBody>
          <a:bodyPr wrap="square" lIns="155448" tIns="155448" rIns="155448" bIns="155448" rtlCol="0" anchor="b" anchorCtr="0">
            <a:spAutoFit/>
          </a:bodyPr>
          <a:lstStyle>
            <a:lvl1pPr>
              <a:defRPr lang="en-US" sz="6600" b="1" spc="-200" dirty="0">
                <a:gradFill>
                  <a:gsLst>
                    <a:gs pos="0">
                      <a:schemeClr val="tx1"/>
                    </a:gs>
                    <a:gs pos="100000">
                      <a:schemeClr val="tx1"/>
                    </a:gs>
                  </a:gsLst>
                  <a:lin ang="5400000" scaled="1"/>
                </a:gradFill>
                <a:ea typeface="+mn-ea"/>
              </a:defRPr>
            </a:lvl1pPr>
          </a:lstStyle>
          <a:p>
            <a:pPr marL="0" lvl="0"/>
            <a:r>
              <a:rPr lang="en-US" dirty="0"/>
              <a:t>Presentation </a:t>
            </a:r>
            <a:br>
              <a:rPr lang="en-US" dirty="0"/>
            </a:br>
            <a:r>
              <a:rPr lang="en-US" dirty="0"/>
              <a:t>Title Placeholder</a:t>
            </a:r>
          </a:p>
        </p:txBody>
      </p:sp>
      <p:sp>
        <p:nvSpPr>
          <p:cNvPr id="3" name="Subtitle 2"/>
          <p:cNvSpPr>
            <a:spLocks noGrp="1"/>
          </p:cNvSpPr>
          <p:nvPr>
            <p:ph type="subTitle" idx="1" hasCustomPrompt="1"/>
          </p:nvPr>
        </p:nvSpPr>
        <p:spPr bwMode="white">
          <a:xfrm>
            <a:off x="304800" y="4894444"/>
            <a:ext cx="11430000" cy="701731"/>
          </a:xfrm>
          <a:noFill/>
        </p:spPr>
        <p:txBody>
          <a:bodyPr wrap="square" lIns="155448" tIns="155448" rIns="155448" bIns="155448" rtlCol="0">
            <a:spAutoFit/>
          </a:bodyPr>
          <a:lstStyle>
            <a:lvl1pPr marL="0" indent="0">
              <a:buFontTx/>
              <a:buNone/>
              <a:defRPr lang="en-US" sz="2800" b="0" spc="-50" baseline="0" dirty="0">
                <a:gradFill>
                  <a:gsLst>
                    <a:gs pos="100000">
                      <a:schemeClr val="tx1"/>
                    </a:gs>
                    <a:gs pos="0">
                      <a:schemeClr val="tx1"/>
                    </a:gs>
                  </a:gsLst>
                  <a:lin ang="5400000" scaled="1"/>
                </a:gradFill>
              </a:defRPr>
            </a:lvl1pPr>
          </a:lstStyle>
          <a:p>
            <a:pPr marL="0" lvl="0"/>
            <a:r>
              <a:rPr lang="en-US" dirty="0"/>
              <a:t>Speaker Name, Job Title</a:t>
            </a:r>
          </a:p>
        </p:txBody>
      </p:sp>
      <p:cxnSp>
        <p:nvCxnSpPr>
          <p:cNvPr id="8" name="Straight Connector 7"/>
          <p:cNvCxnSpPr/>
          <p:nvPr userDrawn="1"/>
        </p:nvCxnSpPr>
        <p:spPr bwMode="white">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bwMode="white">
          <a:xfrm>
            <a:off x="304800" y="4514367"/>
            <a:ext cx="4114800" cy="590931"/>
          </a:xfrm>
          <a:prstGeom prst="rect">
            <a:avLst/>
          </a:prstGeom>
          <a:noFill/>
        </p:spPr>
        <p:txBody>
          <a:bodyPr wrap="square" lIns="155448" tIns="155448" rIns="155448" bIns="155448" rtlCol="0">
            <a:spAutoFit/>
          </a:bodyPr>
          <a:lstStyle/>
          <a:p>
            <a:r>
              <a:rPr lang="en-US" b="1" spc="-50" dirty="0">
                <a:gradFill>
                  <a:gsLst>
                    <a:gs pos="0">
                      <a:schemeClr val="tx1">
                        <a:alpha val="50000"/>
                      </a:schemeClr>
                    </a:gs>
                    <a:gs pos="100000">
                      <a:schemeClr val="tx1">
                        <a:alpha val="50000"/>
                      </a:schemeClr>
                    </a:gs>
                  </a:gsLst>
                  <a:lin ang="5400000" scaled="1"/>
                </a:gradFill>
                <a:latin typeface="Arial" panose="020B0604020202020204" pitchFamily="34" charset="0"/>
                <a:cs typeface="Arial" panose="020B0604020202020204" pitchFamily="34" charset="0"/>
              </a:rPr>
              <a:t>PRESENTED BY:</a:t>
            </a:r>
          </a:p>
        </p:txBody>
      </p:sp>
      <p:grpSp>
        <p:nvGrpSpPr>
          <p:cNvPr id="9" name="Group 8"/>
          <p:cNvGrpSpPr/>
          <p:nvPr userDrawn="1"/>
        </p:nvGrpSpPr>
        <p:grpSpPr bwMode="gray">
          <a:xfrm>
            <a:off x="10712456" y="288104"/>
            <a:ext cx="1022344" cy="1022346"/>
            <a:chOff x="4864938" y="1600200"/>
            <a:chExt cx="2457445" cy="2457446"/>
          </a:xfrm>
        </p:grpSpPr>
        <p:sp>
          <p:nvSpPr>
            <p:cNvPr id="11" name="Rectangle 10"/>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4"/>
          <p:cNvGrpSpPr>
            <a:grpSpLocks noChangeAspect="1"/>
          </p:cNvGrpSpPr>
          <p:nvPr userDrawn="1"/>
        </p:nvGrpSpPr>
        <p:grpSpPr bwMode="white">
          <a:xfrm>
            <a:off x="8248650" y="6078538"/>
            <a:ext cx="3468688" cy="431800"/>
            <a:chOff x="5196" y="3829"/>
            <a:chExt cx="2185" cy="272"/>
          </a:xfrm>
        </p:grpSpPr>
        <p:sp>
          <p:nvSpPr>
            <p:cNvPr id="5" name="AutoShape 3"/>
            <p:cNvSpPr>
              <a:spLocks noChangeAspect="1" noChangeArrowheads="1" noTextEdit="1"/>
            </p:cNvSpPr>
            <p:nvPr userDrawn="1"/>
          </p:nvSpPr>
          <p:spPr bwMode="white">
            <a:xfrm>
              <a:off x="5196" y="3829"/>
              <a:ext cx="218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p:cNvSpPr>
            <p:nvPr userDrawn="1"/>
          </p:nvSpPr>
          <p:spPr bwMode="white">
            <a:xfrm>
              <a:off x="6358" y="3830"/>
              <a:ext cx="248" cy="268"/>
            </a:xfrm>
            <a:custGeom>
              <a:avLst/>
              <a:gdLst>
                <a:gd name="T0" fmla="*/ 684 w 1362"/>
                <a:gd name="T1" fmla="*/ 923 h 1473"/>
                <a:gd name="T2" fmla="*/ 1059 w 1362"/>
                <a:gd name="T3" fmla="*/ 923 h 1473"/>
                <a:gd name="T4" fmla="*/ 1059 w 1362"/>
                <a:gd name="T5" fmla="*/ 1093 h 1473"/>
                <a:gd name="T6" fmla="*/ 757 w 1362"/>
                <a:gd name="T7" fmla="*/ 1202 h 1473"/>
                <a:gd name="T8" fmla="*/ 311 w 1362"/>
                <a:gd name="T9" fmla="*/ 735 h 1473"/>
                <a:gd name="T10" fmla="*/ 757 w 1362"/>
                <a:gd name="T11" fmla="*/ 269 h 1473"/>
                <a:gd name="T12" fmla="*/ 1093 w 1362"/>
                <a:gd name="T13" fmla="*/ 454 h 1473"/>
                <a:gd name="T14" fmla="*/ 1345 w 1362"/>
                <a:gd name="T15" fmla="*/ 318 h 1473"/>
                <a:gd name="T16" fmla="*/ 757 w 1362"/>
                <a:gd name="T17" fmla="*/ 0 h 1473"/>
                <a:gd name="T18" fmla="*/ 0 w 1362"/>
                <a:gd name="T19" fmla="*/ 735 h 1473"/>
                <a:gd name="T20" fmla="*/ 757 w 1362"/>
                <a:gd name="T21" fmla="*/ 1473 h 1473"/>
                <a:gd name="T22" fmla="*/ 1362 w 1362"/>
                <a:gd name="T23" fmla="*/ 1204 h 1473"/>
                <a:gd name="T24" fmla="*/ 1362 w 1362"/>
                <a:gd name="T25" fmla="*/ 658 h 1473"/>
                <a:gd name="T26" fmla="*/ 684 w 1362"/>
                <a:gd name="T27" fmla="*/ 658 h 1473"/>
                <a:gd name="T28" fmla="*/ 684 w 1362"/>
                <a:gd name="T29" fmla="*/ 923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2" h="1473">
                  <a:moveTo>
                    <a:pt x="684" y="923"/>
                  </a:moveTo>
                  <a:cubicBezTo>
                    <a:pt x="1059" y="923"/>
                    <a:pt x="1059" y="923"/>
                    <a:pt x="1059" y="923"/>
                  </a:cubicBezTo>
                  <a:cubicBezTo>
                    <a:pt x="1059" y="1093"/>
                    <a:pt x="1059" y="1093"/>
                    <a:pt x="1059" y="1093"/>
                  </a:cubicBezTo>
                  <a:cubicBezTo>
                    <a:pt x="1002" y="1146"/>
                    <a:pt x="882" y="1202"/>
                    <a:pt x="757" y="1202"/>
                  </a:cubicBezTo>
                  <a:cubicBezTo>
                    <a:pt x="499" y="1202"/>
                    <a:pt x="311" y="1004"/>
                    <a:pt x="311" y="735"/>
                  </a:cubicBezTo>
                  <a:cubicBezTo>
                    <a:pt x="311" y="467"/>
                    <a:pt x="499" y="269"/>
                    <a:pt x="757" y="269"/>
                  </a:cubicBezTo>
                  <a:cubicBezTo>
                    <a:pt x="908" y="269"/>
                    <a:pt x="1029" y="354"/>
                    <a:pt x="1093" y="454"/>
                  </a:cubicBezTo>
                  <a:cubicBezTo>
                    <a:pt x="1345" y="318"/>
                    <a:pt x="1345" y="318"/>
                    <a:pt x="1345" y="318"/>
                  </a:cubicBezTo>
                  <a:cubicBezTo>
                    <a:pt x="1238" y="149"/>
                    <a:pt x="1053" y="0"/>
                    <a:pt x="757" y="0"/>
                  </a:cubicBezTo>
                  <a:cubicBezTo>
                    <a:pt x="341" y="0"/>
                    <a:pt x="0" y="286"/>
                    <a:pt x="0" y="735"/>
                  </a:cubicBezTo>
                  <a:cubicBezTo>
                    <a:pt x="0" y="1183"/>
                    <a:pt x="341" y="1473"/>
                    <a:pt x="757" y="1473"/>
                  </a:cubicBezTo>
                  <a:cubicBezTo>
                    <a:pt x="1014" y="1473"/>
                    <a:pt x="1217" y="1366"/>
                    <a:pt x="1362" y="1204"/>
                  </a:cubicBezTo>
                  <a:cubicBezTo>
                    <a:pt x="1362" y="658"/>
                    <a:pt x="1362" y="658"/>
                    <a:pt x="1362" y="658"/>
                  </a:cubicBezTo>
                  <a:cubicBezTo>
                    <a:pt x="684" y="658"/>
                    <a:pt x="684" y="658"/>
                    <a:pt x="684" y="658"/>
                  </a:cubicBezTo>
                  <a:lnTo>
                    <a:pt x="684" y="9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userDrawn="1"/>
          </p:nvSpPr>
          <p:spPr bwMode="white">
            <a:xfrm>
              <a:off x="5196" y="3914"/>
              <a:ext cx="132" cy="107"/>
            </a:xfrm>
            <a:custGeom>
              <a:avLst/>
              <a:gdLst>
                <a:gd name="T0" fmla="*/ 92 w 132"/>
                <a:gd name="T1" fmla="*/ 107 h 107"/>
                <a:gd name="T2" fmla="*/ 66 w 132"/>
                <a:gd name="T3" fmla="*/ 15 h 107"/>
                <a:gd name="T4" fmla="*/ 41 w 132"/>
                <a:gd name="T5" fmla="*/ 107 h 107"/>
                <a:gd name="T6" fmla="*/ 30 w 132"/>
                <a:gd name="T7" fmla="*/ 107 h 107"/>
                <a:gd name="T8" fmla="*/ 0 w 132"/>
                <a:gd name="T9" fmla="*/ 0 h 107"/>
                <a:gd name="T10" fmla="*/ 10 w 132"/>
                <a:gd name="T11" fmla="*/ 0 h 107"/>
                <a:gd name="T12" fmla="*/ 36 w 132"/>
                <a:gd name="T13" fmla="*/ 94 h 107"/>
                <a:gd name="T14" fmla="*/ 62 w 132"/>
                <a:gd name="T15" fmla="*/ 0 h 107"/>
                <a:gd name="T16" fmla="*/ 70 w 132"/>
                <a:gd name="T17" fmla="*/ 0 h 107"/>
                <a:gd name="T18" fmla="*/ 96 w 132"/>
                <a:gd name="T19" fmla="*/ 94 h 107"/>
                <a:gd name="T20" fmla="*/ 122 w 132"/>
                <a:gd name="T21" fmla="*/ 0 h 107"/>
                <a:gd name="T22" fmla="*/ 132 w 132"/>
                <a:gd name="T23" fmla="*/ 0 h 107"/>
                <a:gd name="T24" fmla="*/ 102 w 132"/>
                <a:gd name="T25" fmla="*/ 107 h 107"/>
                <a:gd name="T26" fmla="*/ 92 w 132"/>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07">
                  <a:moveTo>
                    <a:pt x="92" y="107"/>
                  </a:moveTo>
                  <a:lnTo>
                    <a:pt x="66" y="15"/>
                  </a:lnTo>
                  <a:lnTo>
                    <a:pt x="41" y="107"/>
                  </a:lnTo>
                  <a:lnTo>
                    <a:pt x="30" y="107"/>
                  </a:lnTo>
                  <a:lnTo>
                    <a:pt x="0" y="0"/>
                  </a:lnTo>
                  <a:lnTo>
                    <a:pt x="10" y="0"/>
                  </a:lnTo>
                  <a:lnTo>
                    <a:pt x="36" y="94"/>
                  </a:lnTo>
                  <a:lnTo>
                    <a:pt x="62" y="0"/>
                  </a:lnTo>
                  <a:lnTo>
                    <a:pt x="70" y="0"/>
                  </a:lnTo>
                  <a:lnTo>
                    <a:pt x="96" y="94"/>
                  </a:lnTo>
                  <a:lnTo>
                    <a:pt x="122" y="0"/>
                  </a:lnTo>
                  <a:lnTo>
                    <a:pt x="132" y="0"/>
                  </a:lnTo>
                  <a:lnTo>
                    <a:pt x="102" y="107"/>
                  </a:lnTo>
                  <a:lnTo>
                    <a:pt x="92"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7"/>
            <p:cNvSpPr>
              <a:spLocks/>
            </p:cNvSpPr>
            <p:nvPr userDrawn="1"/>
          </p:nvSpPr>
          <p:spPr bwMode="white">
            <a:xfrm>
              <a:off x="5345"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8"/>
            <p:cNvSpPr>
              <a:spLocks/>
            </p:cNvSpPr>
            <p:nvPr userDrawn="1"/>
          </p:nvSpPr>
          <p:spPr bwMode="white">
            <a:xfrm>
              <a:off x="5476" y="3914"/>
              <a:ext cx="100" cy="107"/>
            </a:xfrm>
            <a:custGeom>
              <a:avLst/>
              <a:gdLst>
                <a:gd name="T0" fmla="*/ 90 w 100"/>
                <a:gd name="T1" fmla="*/ 107 h 107"/>
                <a:gd name="T2" fmla="*/ 90 w 100"/>
                <a:gd name="T3" fmla="*/ 13 h 107"/>
                <a:gd name="T4" fmla="*/ 52 w 100"/>
                <a:gd name="T5" fmla="*/ 107 h 107"/>
                <a:gd name="T6" fmla="*/ 48 w 100"/>
                <a:gd name="T7" fmla="*/ 107 h 107"/>
                <a:gd name="T8" fmla="*/ 9 w 100"/>
                <a:gd name="T9" fmla="*/ 13 h 107"/>
                <a:gd name="T10" fmla="*/ 9 w 100"/>
                <a:gd name="T11" fmla="*/ 107 h 107"/>
                <a:gd name="T12" fmla="*/ 0 w 100"/>
                <a:gd name="T13" fmla="*/ 107 h 107"/>
                <a:gd name="T14" fmla="*/ 0 w 100"/>
                <a:gd name="T15" fmla="*/ 0 h 107"/>
                <a:gd name="T16" fmla="*/ 14 w 100"/>
                <a:gd name="T17" fmla="*/ 0 h 107"/>
                <a:gd name="T18" fmla="*/ 50 w 100"/>
                <a:gd name="T19" fmla="*/ 88 h 107"/>
                <a:gd name="T20" fmla="*/ 86 w 100"/>
                <a:gd name="T21" fmla="*/ 0 h 107"/>
                <a:gd name="T22" fmla="*/ 100 w 100"/>
                <a:gd name="T23" fmla="*/ 0 h 107"/>
                <a:gd name="T24" fmla="*/ 100 w 100"/>
                <a:gd name="T25" fmla="*/ 107 h 107"/>
                <a:gd name="T26" fmla="*/ 90 w 100"/>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7">
                  <a:moveTo>
                    <a:pt x="90" y="107"/>
                  </a:moveTo>
                  <a:lnTo>
                    <a:pt x="90" y="13"/>
                  </a:lnTo>
                  <a:lnTo>
                    <a:pt x="52" y="107"/>
                  </a:lnTo>
                  <a:lnTo>
                    <a:pt x="48" y="107"/>
                  </a:lnTo>
                  <a:lnTo>
                    <a:pt x="9" y="13"/>
                  </a:lnTo>
                  <a:lnTo>
                    <a:pt x="9" y="107"/>
                  </a:lnTo>
                  <a:lnTo>
                    <a:pt x="0" y="107"/>
                  </a:lnTo>
                  <a:lnTo>
                    <a:pt x="0" y="0"/>
                  </a:lnTo>
                  <a:lnTo>
                    <a:pt x="14" y="0"/>
                  </a:lnTo>
                  <a:lnTo>
                    <a:pt x="50" y="88"/>
                  </a:lnTo>
                  <a:lnTo>
                    <a:pt x="86" y="0"/>
                  </a:lnTo>
                  <a:lnTo>
                    <a:pt x="100" y="0"/>
                  </a:lnTo>
                  <a:lnTo>
                    <a:pt x="100" y="107"/>
                  </a:lnTo>
                  <a:lnTo>
                    <a:pt x="9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noEditPoints="1"/>
            </p:cNvSpPr>
            <p:nvPr userDrawn="1"/>
          </p:nvSpPr>
          <p:spPr bwMode="white">
            <a:xfrm>
              <a:off x="5591" y="3914"/>
              <a:ext cx="99" cy="107"/>
            </a:xfrm>
            <a:custGeom>
              <a:avLst/>
              <a:gdLst>
                <a:gd name="T0" fmla="*/ 88 w 99"/>
                <a:gd name="T1" fmla="*/ 107 h 107"/>
                <a:gd name="T2" fmla="*/ 78 w 99"/>
                <a:gd name="T3" fmla="*/ 81 h 107"/>
                <a:gd name="T4" fmla="*/ 21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49 w 99"/>
                <a:gd name="T19" fmla="*/ 10 h 107"/>
                <a:gd name="T20" fmla="*/ 24 w 99"/>
                <a:gd name="T21" fmla="*/ 72 h 107"/>
                <a:gd name="T22" fmla="*/ 75 w 99"/>
                <a:gd name="T23" fmla="*/ 72 h 107"/>
                <a:gd name="T24" fmla="*/ 49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1" y="81"/>
                  </a:lnTo>
                  <a:lnTo>
                    <a:pt x="11" y="107"/>
                  </a:lnTo>
                  <a:lnTo>
                    <a:pt x="0" y="107"/>
                  </a:lnTo>
                  <a:lnTo>
                    <a:pt x="44" y="0"/>
                  </a:lnTo>
                  <a:lnTo>
                    <a:pt x="55" y="0"/>
                  </a:lnTo>
                  <a:lnTo>
                    <a:pt x="99" y="107"/>
                  </a:lnTo>
                  <a:lnTo>
                    <a:pt x="88" y="107"/>
                  </a:lnTo>
                  <a:close/>
                  <a:moveTo>
                    <a:pt x="49" y="10"/>
                  </a:moveTo>
                  <a:lnTo>
                    <a:pt x="24" y="72"/>
                  </a:lnTo>
                  <a:lnTo>
                    <a:pt x="75" y="72"/>
                  </a:lnTo>
                  <a:lnTo>
                    <a:pt x="49"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white">
            <a:xfrm>
              <a:off x="5705" y="3914"/>
              <a:ext cx="77" cy="107"/>
            </a:xfrm>
            <a:custGeom>
              <a:avLst/>
              <a:gdLst>
                <a:gd name="T0" fmla="*/ 65 w 77"/>
                <a:gd name="T1" fmla="*/ 107 h 107"/>
                <a:gd name="T2" fmla="*/ 21 w 77"/>
                <a:gd name="T3" fmla="*/ 57 h 107"/>
                <a:gd name="T4" fmla="*/ 10 w 77"/>
                <a:gd name="T5" fmla="*/ 70 h 107"/>
                <a:gd name="T6" fmla="*/ 10 w 77"/>
                <a:gd name="T7" fmla="*/ 107 h 107"/>
                <a:gd name="T8" fmla="*/ 0 w 77"/>
                <a:gd name="T9" fmla="*/ 107 h 107"/>
                <a:gd name="T10" fmla="*/ 0 w 77"/>
                <a:gd name="T11" fmla="*/ 0 h 107"/>
                <a:gd name="T12" fmla="*/ 10 w 77"/>
                <a:gd name="T13" fmla="*/ 0 h 107"/>
                <a:gd name="T14" fmla="*/ 10 w 77"/>
                <a:gd name="T15" fmla="*/ 58 h 107"/>
                <a:gd name="T16" fmla="*/ 61 w 77"/>
                <a:gd name="T17" fmla="*/ 0 h 107"/>
                <a:gd name="T18" fmla="*/ 73 w 77"/>
                <a:gd name="T19" fmla="*/ 0 h 107"/>
                <a:gd name="T20" fmla="*/ 27 w 77"/>
                <a:gd name="T21" fmla="*/ 51 h 107"/>
                <a:gd name="T22" fmla="*/ 77 w 77"/>
                <a:gd name="T23" fmla="*/ 107 h 107"/>
                <a:gd name="T24" fmla="*/ 65 w 7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07">
                  <a:moveTo>
                    <a:pt x="65" y="107"/>
                  </a:moveTo>
                  <a:lnTo>
                    <a:pt x="21" y="57"/>
                  </a:lnTo>
                  <a:lnTo>
                    <a:pt x="10" y="70"/>
                  </a:lnTo>
                  <a:lnTo>
                    <a:pt x="10" y="107"/>
                  </a:lnTo>
                  <a:lnTo>
                    <a:pt x="0" y="107"/>
                  </a:lnTo>
                  <a:lnTo>
                    <a:pt x="0" y="0"/>
                  </a:lnTo>
                  <a:lnTo>
                    <a:pt x="10" y="0"/>
                  </a:lnTo>
                  <a:lnTo>
                    <a:pt x="10" y="58"/>
                  </a:lnTo>
                  <a:lnTo>
                    <a:pt x="61" y="0"/>
                  </a:lnTo>
                  <a:lnTo>
                    <a:pt x="73" y="0"/>
                  </a:lnTo>
                  <a:lnTo>
                    <a:pt x="27" y="51"/>
                  </a:lnTo>
                  <a:lnTo>
                    <a:pt x="77" y="107"/>
                  </a:lnTo>
                  <a:lnTo>
                    <a:pt x="65"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white">
            <a:xfrm>
              <a:off x="5799" y="3914"/>
              <a:ext cx="67" cy="107"/>
            </a:xfrm>
            <a:custGeom>
              <a:avLst/>
              <a:gdLst>
                <a:gd name="T0" fmla="*/ 0 w 67"/>
                <a:gd name="T1" fmla="*/ 107 h 107"/>
                <a:gd name="T2" fmla="*/ 0 w 67"/>
                <a:gd name="T3" fmla="*/ 0 h 107"/>
                <a:gd name="T4" fmla="*/ 67 w 67"/>
                <a:gd name="T5" fmla="*/ 0 h 107"/>
                <a:gd name="T6" fmla="*/ 67 w 67"/>
                <a:gd name="T7" fmla="*/ 8 h 107"/>
                <a:gd name="T8" fmla="*/ 9 w 67"/>
                <a:gd name="T9" fmla="*/ 8 h 107"/>
                <a:gd name="T10" fmla="*/ 9 w 67"/>
                <a:gd name="T11" fmla="*/ 48 h 107"/>
                <a:gd name="T12" fmla="*/ 66 w 67"/>
                <a:gd name="T13" fmla="*/ 48 h 107"/>
                <a:gd name="T14" fmla="*/ 66 w 67"/>
                <a:gd name="T15" fmla="*/ 56 h 107"/>
                <a:gd name="T16" fmla="*/ 9 w 67"/>
                <a:gd name="T17" fmla="*/ 56 h 107"/>
                <a:gd name="T18" fmla="*/ 9 w 67"/>
                <a:gd name="T19" fmla="*/ 98 h 107"/>
                <a:gd name="T20" fmla="*/ 67 w 67"/>
                <a:gd name="T21" fmla="*/ 98 h 107"/>
                <a:gd name="T22" fmla="*/ 67 w 67"/>
                <a:gd name="T23" fmla="*/ 107 h 107"/>
                <a:gd name="T24" fmla="*/ 0 w 67"/>
                <a:gd name="T2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7">
                  <a:moveTo>
                    <a:pt x="0" y="107"/>
                  </a:moveTo>
                  <a:lnTo>
                    <a:pt x="0" y="0"/>
                  </a:lnTo>
                  <a:lnTo>
                    <a:pt x="67" y="0"/>
                  </a:lnTo>
                  <a:lnTo>
                    <a:pt x="67" y="8"/>
                  </a:lnTo>
                  <a:lnTo>
                    <a:pt x="9" y="8"/>
                  </a:lnTo>
                  <a:lnTo>
                    <a:pt x="9" y="48"/>
                  </a:lnTo>
                  <a:lnTo>
                    <a:pt x="66" y="48"/>
                  </a:lnTo>
                  <a:lnTo>
                    <a:pt x="66" y="56"/>
                  </a:lnTo>
                  <a:lnTo>
                    <a:pt x="9" y="56"/>
                  </a:lnTo>
                  <a:lnTo>
                    <a:pt x="9" y="98"/>
                  </a:lnTo>
                  <a:lnTo>
                    <a:pt x="67" y="98"/>
                  </a:lnTo>
                  <a:lnTo>
                    <a:pt x="67" y="107"/>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noEditPoints="1"/>
            </p:cNvSpPr>
            <p:nvPr userDrawn="1"/>
          </p:nvSpPr>
          <p:spPr bwMode="white">
            <a:xfrm>
              <a:off x="5919" y="3914"/>
              <a:ext cx="99" cy="107"/>
            </a:xfrm>
            <a:custGeom>
              <a:avLst/>
              <a:gdLst>
                <a:gd name="T0" fmla="*/ 88 w 99"/>
                <a:gd name="T1" fmla="*/ 107 h 107"/>
                <a:gd name="T2" fmla="*/ 78 w 99"/>
                <a:gd name="T3" fmla="*/ 81 h 107"/>
                <a:gd name="T4" fmla="*/ 22 w 99"/>
                <a:gd name="T5" fmla="*/ 81 h 107"/>
                <a:gd name="T6" fmla="*/ 11 w 99"/>
                <a:gd name="T7" fmla="*/ 107 h 107"/>
                <a:gd name="T8" fmla="*/ 0 w 99"/>
                <a:gd name="T9" fmla="*/ 107 h 107"/>
                <a:gd name="T10" fmla="*/ 44 w 99"/>
                <a:gd name="T11" fmla="*/ 0 h 107"/>
                <a:gd name="T12" fmla="*/ 55 w 99"/>
                <a:gd name="T13" fmla="*/ 0 h 107"/>
                <a:gd name="T14" fmla="*/ 99 w 99"/>
                <a:gd name="T15" fmla="*/ 107 h 107"/>
                <a:gd name="T16" fmla="*/ 88 w 99"/>
                <a:gd name="T17" fmla="*/ 107 h 107"/>
                <a:gd name="T18" fmla="*/ 50 w 99"/>
                <a:gd name="T19" fmla="*/ 10 h 107"/>
                <a:gd name="T20" fmla="*/ 25 w 99"/>
                <a:gd name="T21" fmla="*/ 72 h 107"/>
                <a:gd name="T22" fmla="*/ 75 w 99"/>
                <a:gd name="T23" fmla="*/ 72 h 107"/>
                <a:gd name="T24" fmla="*/ 50 w 99"/>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7">
                  <a:moveTo>
                    <a:pt x="88" y="107"/>
                  </a:moveTo>
                  <a:lnTo>
                    <a:pt x="78" y="81"/>
                  </a:lnTo>
                  <a:lnTo>
                    <a:pt x="22" y="81"/>
                  </a:lnTo>
                  <a:lnTo>
                    <a:pt x="11" y="107"/>
                  </a:lnTo>
                  <a:lnTo>
                    <a:pt x="0" y="107"/>
                  </a:lnTo>
                  <a:lnTo>
                    <a:pt x="44" y="0"/>
                  </a:lnTo>
                  <a:lnTo>
                    <a:pt x="55" y="0"/>
                  </a:lnTo>
                  <a:lnTo>
                    <a:pt x="99" y="107"/>
                  </a:lnTo>
                  <a:lnTo>
                    <a:pt x="88" y="107"/>
                  </a:lnTo>
                  <a:close/>
                  <a:moveTo>
                    <a:pt x="50" y="10"/>
                  </a:moveTo>
                  <a:lnTo>
                    <a:pt x="25" y="72"/>
                  </a:lnTo>
                  <a:lnTo>
                    <a:pt x="75" y="72"/>
                  </a:lnTo>
                  <a:lnTo>
                    <a:pt x="5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noEditPoints="1"/>
            </p:cNvSpPr>
            <p:nvPr userDrawn="1"/>
          </p:nvSpPr>
          <p:spPr bwMode="white">
            <a:xfrm>
              <a:off x="6034"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3 w 395"/>
                <a:gd name="T17" fmla="*/ 171 h 585"/>
                <a:gd name="T18" fmla="*/ 214 w 395"/>
                <a:gd name="T19" fmla="*/ 46 h 585"/>
                <a:gd name="T20" fmla="*/ 50 w 395"/>
                <a:gd name="T21" fmla="*/ 46 h 585"/>
                <a:gd name="T22" fmla="*/ 50 w 395"/>
                <a:gd name="T23" fmla="*/ 297 h 585"/>
                <a:gd name="T24" fmla="*/ 214 w 395"/>
                <a:gd name="T25" fmla="*/ 297 h 585"/>
                <a:gd name="T26" fmla="*/ 343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3" y="171"/>
                  </a:moveTo>
                  <a:cubicBezTo>
                    <a:pt x="343" y="98"/>
                    <a:pt x="291" y="46"/>
                    <a:pt x="214" y="46"/>
                  </a:cubicBezTo>
                  <a:cubicBezTo>
                    <a:pt x="50" y="46"/>
                    <a:pt x="50" y="46"/>
                    <a:pt x="50" y="46"/>
                  </a:cubicBezTo>
                  <a:cubicBezTo>
                    <a:pt x="50" y="297"/>
                    <a:pt x="50" y="297"/>
                    <a:pt x="50" y="297"/>
                  </a:cubicBezTo>
                  <a:cubicBezTo>
                    <a:pt x="214" y="297"/>
                    <a:pt x="214" y="297"/>
                    <a:pt x="214" y="297"/>
                  </a:cubicBezTo>
                  <a:cubicBezTo>
                    <a:pt x="291" y="297"/>
                    <a:pt x="343" y="245"/>
                    <a:pt x="343"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white">
            <a:xfrm>
              <a:off x="6125" y="3914"/>
              <a:ext cx="72" cy="107"/>
            </a:xfrm>
            <a:custGeom>
              <a:avLst/>
              <a:gdLst>
                <a:gd name="T0" fmla="*/ 0 w 395"/>
                <a:gd name="T1" fmla="*/ 585 h 585"/>
                <a:gd name="T2" fmla="*/ 0 w 395"/>
                <a:gd name="T3" fmla="*/ 0 h 585"/>
                <a:gd name="T4" fmla="*/ 219 w 395"/>
                <a:gd name="T5" fmla="*/ 0 h 585"/>
                <a:gd name="T6" fmla="*/ 395 w 395"/>
                <a:gd name="T7" fmla="*/ 171 h 585"/>
                <a:gd name="T8" fmla="*/ 219 w 395"/>
                <a:gd name="T9" fmla="*/ 342 h 585"/>
                <a:gd name="T10" fmla="*/ 50 w 395"/>
                <a:gd name="T11" fmla="*/ 342 h 585"/>
                <a:gd name="T12" fmla="*/ 50 w 395"/>
                <a:gd name="T13" fmla="*/ 585 h 585"/>
                <a:gd name="T14" fmla="*/ 0 w 395"/>
                <a:gd name="T15" fmla="*/ 585 h 585"/>
                <a:gd name="T16" fmla="*/ 342 w 395"/>
                <a:gd name="T17" fmla="*/ 171 h 585"/>
                <a:gd name="T18" fmla="*/ 213 w 395"/>
                <a:gd name="T19" fmla="*/ 46 h 585"/>
                <a:gd name="T20" fmla="*/ 50 w 395"/>
                <a:gd name="T21" fmla="*/ 46 h 585"/>
                <a:gd name="T22" fmla="*/ 50 w 395"/>
                <a:gd name="T23" fmla="*/ 297 h 585"/>
                <a:gd name="T24" fmla="*/ 213 w 395"/>
                <a:gd name="T25" fmla="*/ 297 h 585"/>
                <a:gd name="T26" fmla="*/ 342 w 395"/>
                <a:gd name="T27" fmla="*/ 171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5" h="585">
                  <a:moveTo>
                    <a:pt x="0" y="585"/>
                  </a:moveTo>
                  <a:cubicBezTo>
                    <a:pt x="0" y="0"/>
                    <a:pt x="0" y="0"/>
                    <a:pt x="0" y="0"/>
                  </a:cubicBezTo>
                  <a:cubicBezTo>
                    <a:pt x="219" y="0"/>
                    <a:pt x="219" y="0"/>
                    <a:pt x="219" y="0"/>
                  </a:cubicBezTo>
                  <a:cubicBezTo>
                    <a:pt x="331" y="0"/>
                    <a:pt x="395" y="79"/>
                    <a:pt x="395" y="171"/>
                  </a:cubicBezTo>
                  <a:cubicBezTo>
                    <a:pt x="395" y="263"/>
                    <a:pt x="330" y="342"/>
                    <a:pt x="219" y="342"/>
                  </a:cubicBezTo>
                  <a:cubicBezTo>
                    <a:pt x="50" y="342"/>
                    <a:pt x="50" y="342"/>
                    <a:pt x="50" y="342"/>
                  </a:cubicBezTo>
                  <a:cubicBezTo>
                    <a:pt x="50" y="585"/>
                    <a:pt x="50" y="585"/>
                    <a:pt x="50" y="585"/>
                  </a:cubicBezTo>
                  <a:lnTo>
                    <a:pt x="0" y="585"/>
                  </a:lnTo>
                  <a:close/>
                  <a:moveTo>
                    <a:pt x="342" y="171"/>
                  </a:moveTo>
                  <a:cubicBezTo>
                    <a:pt x="342" y="98"/>
                    <a:pt x="291" y="46"/>
                    <a:pt x="213" y="46"/>
                  </a:cubicBezTo>
                  <a:cubicBezTo>
                    <a:pt x="50" y="46"/>
                    <a:pt x="50" y="46"/>
                    <a:pt x="50" y="46"/>
                  </a:cubicBezTo>
                  <a:cubicBezTo>
                    <a:pt x="50" y="297"/>
                    <a:pt x="50" y="297"/>
                    <a:pt x="50" y="297"/>
                  </a:cubicBezTo>
                  <a:cubicBezTo>
                    <a:pt x="213" y="297"/>
                    <a:pt x="213" y="297"/>
                    <a:pt x="213" y="297"/>
                  </a:cubicBezTo>
                  <a:cubicBezTo>
                    <a:pt x="291" y="297"/>
                    <a:pt x="342" y="245"/>
                    <a:pt x="342" y="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white">
            <a:xfrm>
              <a:off x="6210" y="3912"/>
              <a:ext cx="77" cy="111"/>
            </a:xfrm>
            <a:custGeom>
              <a:avLst/>
              <a:gdLst>
                <a:gd name="T0" fmla="*/ 0 w 421"/>
                <a:gd name="T1" fmla="*/ 512 h 604"/>
                <a:gd name="T2" fmla="*/ 32 w 421"/>
                <a:gd name="T3" fmla="*/ 474 h 604"/>
                <a:gd name="T4" fmla="*/ 214 w 421"/>
                <a:gd name="T5" fmla="*/ 559 h 604"/>
                <a:gd name="T6" fmla="*/ 369 w 421"/>
                <a:gd name="T7" fmla="*/ 442 h 604"/>
                <a:gd name="T8" fmla="*/ 18 w 421"/>
                <a:gd name="T9" fmla="*/ 156 h 604"/>
                <a:gd name="T10" fmla="*/ 210 w 421"/>
                <a:gd name="T11" fmla="*/ 0 h 604"/>
                <a:gd name="T12" fmla="*/ 408 w 421"/>
                <a:gd name="T13" fmla="*/ 82 h 604"/>
                <a:gd name="T14" fmla="*/ 375 w 421"/>
                <a:gd name="T15" fmla="*/ 119 h 604"/>
                <a:gd name="T16" fmla="*/ 207 w 421"/>
                <a:gd name="T17" fmla="*/ 45 h 604"/>
                <a:gd name="T18" fmla="*/ 71 w 421"/>
                <a:gd name="T19" fmla="*/ 153 h 604"/>
                <a:gd name="T20" fmla="*/ 421 w 421"/>
                <a:gd name="T21" fmla="*/ 439 h 604"/>
                <a:gd name="T22" fmla="*/ 213 w 421"/>
                <a:gd name="T23" fmla="*/ 604 h 604"/>
                <a:gd name="T24" fmla="*/ 0 w 421"/>
                <a:gd name="T25" fmla="*/ 512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604">
                  <a:moveTo>
                    <a:pt x="0" y="512"/>
                  </a:moveTo>
                  <a:cubicBezTo>
                    <a:pt x="32" y="474"/>
                    <a:pt x="32" y="474"/>
                    <a:pt x="32" y="474"/>
                  </a:cubicBezTo>
                  <a:cubicBezTo>
                    <a:pt x="70" y="518"/>
                    <a:pt x="131" y="559"/>
                    <a:pt x="214" y="559"/>
                  </a:cubicBezTo>
                  <a:cubicBezTo>
                    <a:pt x="334" y="559"/>
                    <a:pt x="369" y="492"/>
                    <a:pt x="369" y="442"/>
                  </a:cubicBezTo>
                  <a:cubicBezTo>
                    <a:pt x="369" y="271"/>
                    <a:pt x="18" y="360"/>
                    <a:pt x="18" y="156"/>
                  </a:cubicBezTo>
                  <a:cubicBezTo>
                    <a:pt x="18" y="60"/>
                    <a:pt x="104" y="0"/>
                    <a:pt x="210" y="0"/>
                  </a:cubicBezTo>
                  <a:cubicBezTo>
                    <a:pt x="298" y="0"/>
                    <a:pt x="362" y="30"/>
                    <a:pt x="408" y="82"/>
                  </a:cubicBezTo>
                  <a:cubicBezTo>
                    <a:pt x="375" y="119"/>
                    <a:pt x="375" y="119"/>
                    <a:pt x="375" y="119"/>
                  </a:cubicBezTo>
                  <a:cubicBezTo>
                    <a:pt x="333" y="68"/>
                    <a:pt x="273" y="45"/>
                    <a:pt x="207" y="45"/>
                  </a:cubicBezTo>
                  <a:cubicBezTo>
                    <a:pt x="129" y="45"/>
                    <a:pt x="71" y="90"/>
                    <a:pt x="71" y="153"/>
                  </a:cubicBezTo>
                  <a:cubicBezTo>
                    <a:pt x="71" y="303"/>
                    <a:pt x="421" y="221"/>
                    <a:pt x="421" y="439"/>
                  </a:cubicBezTo>
                  <a:cubicBezTo>
                    <a:pt x="421" y="514"/>
                    <a:pt x="371" y="604"/>
                    <a:pt x="213" y="604"/>
                  </a:cubicBezTo>
                  <a:cubicBezTo>
                    <a:pt x="117" y="604"/>
                    <a:pt x="44" y="566"/>
                    <a:pt x="0" y="5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noEditPoints="1"/>
            </p:cNvSpPr>
            <p:nvPr userDrawn="1"/>
          </p:nvSpPr>
          <p:spPr bwMode="white">
            <a:xfrm>
              <a:off x="6633" y="3828"/>
              <a:ext cx="272" cy="274"/>
            </a:xfrm>
            <a:custGeom>
              <a:avLst/>
              <a:gdLst>
                <a:gd name="T0" fmla="*/ 752 w 1493"/>
                <a:gd name="T1" fmla="*/ 3 h 1497"/>
                <a:gd name="T2" fmla="*/ 4 w 1493"/>
                <a:gd name="T3" fmla="*/ 742 h 1497"/>
                <a:gd name="T4" fmla="*/ 745 w 1493"/>
                <a:gd name="T5" fmla="*/ 1493 h 1497"/>
                <a:gd name="T6" fmla="*/ 1493 w 1493"/>
                <a:gd name="T7" fmla="*/ 750 h 1497"/>
                <a:gd name="T8" fmla="*/ 752 w 1493"/>
                <a:gd name="T9" fmla="*/ 3 h 1497"/>
                <a:gd name="T10" fmla="*/ 1274 w 1493"/>
                <a:gd name="T11" fmla="*/ 812 h 1497"/>
                <a:gd name="T12" fmla="*/ 901 w 1493"/>
                <a:gd name="T13" fmla="*/ 1184 h 1497"/>
                <a:gd name="T14" fmla="*/ 761 w 1493"/>
                <a:gd name="T15" fmla="*/ 1184 h 1497"/>
                <a:gd name="T16" fmla="*/ 732 w 1493"/>
                <a:gd name="T17" fmla="*/ 1155 h 1497"/>
                <a:gd name="T18" fmla="*/ 732 w 1493"/>
                <a:gd name="T19" fmla="*/ 1015 h 1497"/>
                <a:gd name="T20" fmla="*/ 885 w 1493"/>
                <a:gd name="T21" fmla="*/ 861 h 1497"/>
                <a:gd name="T22" fmla="*/ 295 w 1493"/>
                <a:gd name="T23" fmla="*/ 861 h 1497"/>
                <a:gd name="T24" fmla="*/ 195 w 1493"/>
                <a:gd name="T25" fmla="*/ 761 h 1497"/>
                <a:gd name="T26" fmla="*/ 195 w 1493"/>
                <a:gd name="T27" fmla="*/ 722 h 1497"/>
                <a:gd name="T28" fmla="*/ 295 w 1493"/>
                <a:gd name="T29" fmla="*/ 622 h 1497"/>
                <a:gd name="T30" fmla="*/ 885 w 1493"/>
                <a:gd name="T31" fmla="*/ 622 h 1497"/>
                <a:gd name="T32" fmla="*/ 733 w 1493"/>
                <a:gd name="T33" fmla="*/ 470 h 1497"/>
                <a:gd name="T34" fmla="*/ 733 w 1493"/>
                <a:gd name="T35" fmla="*/ 330 h 1497"/>
                <a:gd name="T36" fmla="*/ 763 w 1493"/>
                <a:gd name="T37" fmla="*/ 300 h 1497"/>
                <a:gd name="T38" fmla="*/ 903 w 1493"/>
                <a:gd name="T39" fmla="*/ 300 h 1497"/>
                <a:gd name="T40" fmla="*/ 1274 w 1493"/>
                <a:gd name="T41" fmla="*/ 671 h 1497"/>
                <a:gd name="T42" fmla="*/ 1302 w 1493"/>
                <a:gd name="T43" fmla="*/ 751 h 1497"/>
                <a:gd name="T44" fmla="*/ 1274 w 1493"/>
                <a:gd name="T45" fmla="*/ 812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3" h="1497">
                  <a:moveTo>
                    <a:pt x="752" y="3"/>
                  </a:moveTo>
                  <a:cubicBezTo>
                    <a:pt x="347" y="0"/>
                    <a:pt x="8" y="324"/>
                    <a:pt x="4" y="742"/>
                  </a:cubicBezTo>
                  <a:cubicBezTo>
                    <a:pt x="0" y="1152"/>
                    <a:pt x="328" y="1488"/>
                    <a:pt x="745" y="1493"/>
                  </a:cubicBezTo>
                  <a:cubicBezTo>
                    <a:pt x="1152" y="1497"/>
                    <a:pt x="1488" y="1164"/>
                    <a:pt x="1493" y="750"/>
                  </a:cubicBezTo>
                  <a:cubicBezTo>
                    <a:pt x="1492" y="343"/>
                    <a:pt x="1169" y="6"/>
                    <a:pt x="752" y="3"/>
                  </a:cubicBezTo>
                  <a:close/>
                  <a:moveTo>
                    <a:pt x="1274" y="812"/>
                  </a:moveTo>
                  <a:cubicBezTo>
                    <a:pt x="901" y="1184"/>
                    <a:pt x="901" y="1184"/>
                    <a:pt x="901" y="1184"/>
                  </a:cubicBezTo>
                  <a:cubicBezTo>
                    <a:pt x="863" y="1223"/>
                    <a:pt x="800" y="1223"/>
                    <a:pt x="761" y="1184"/>
                  </a:cubicBezTo>
                  <a:cubicBezTo>
                    <a:pt x="732" y="1155"/>
                    <a:pt x="732" y="1155"/>
                    <a:pt x="732" y="1155"/>
                  </a:cubicBezTo>
                  <a:cubicBezTo>
                    <a:pt x="693" y="1116"/>
                    <a:pt x="693" y="1053"/>
                    <a:pt x="732" y="1015"/>
                  </a:cubicBezTo>
                  <a:cubicBezTo>
                    <a:pt x="885" y="861"/>
                    <a:pt x="885" y="861"/>
                    <a:pt x="885" y="861"/>
                  </a:cubicBezTo>
                  <a:cubicBezTo>
                    <a:pt x="295" y="861"/>
                    <a:pt x="295" y="861"/>
                    <a:pt x="295" y="861"/>
                  </a:cubicBezTo>
                  <a:cubicBezTo>
                    <a:pt x="240" y="861"/>
                    <a:pt x="195" y="816"/>
                    <a:pt x="195" y="761"/>
                  </a:cubicBezTo>
                  <a:cubicBezTo>
                    <a:pt x="195" y="722"/>
                    <a:pt x="195" y="722"/>
                    <a:pt x="195" y="722"/>
                  </a:cubicBezTo>
                  <a:cubicBezTo>
                    <a:pt x="195" y="667"/>
                    <a:pt x="240" y="622"/>
                    <a:pt x="295" y="622"/>
                  </a:cubicBezTo>
                  <a:cubicBezTo>
                    <a:pt x="885" y="622"/>
                    <a:pt x="885" y="622"/>
                    <a:pt x="885" y="622"/>
                  </a:cubicBezTo>
                  <a:cubicBezTo>
                    <a:pt x="733" y="470"/>
                    <a:pt x="733" y="470"/>
                    <a:pt x="733" y="470"/>
                  </a:cubicBezTo>
                  <a:cubicBezTo>
                    <a:pt x="695" y="431"/>
                    <a:pt x="695" y="368"/>
                    <a:pt x="733" y="330"/>
                  </a:cubicBezTo>
                  <a:cubicBezTo>
                    <a:pt x="763" y="300"/>
                    <a:pt x="763" y="300"/>
                    <a:pt x="763" y="300"/>
                  </a:cubicBezTo>
                  <a:cubicBezTo>
                    <a:pt x="802" y="262"/>
                    <a:pt x="864" y="262"/>
                    <a:pt x="903" y="300"/>
                  </a:cubicBezTo>
                  <a:cubicBezTo>
                    <a:pt x="1274" y="671"/>
                    <a:pt x="1274" y="671"/>
                    <a:pt x="1274" y="671"/>
                  </a:cubicBezTo>
                  <a:cubicBezTo>
                    <a:pt x="1296" y="693"/>
                    <a:pt x="1305" y="723"/>
                    <a:pt x="1302" y="751"/>
                  </a:cubicBezTo>
                  <a:cubicBezTo>
                    <a:pt x="1300" y="773"/>
                    <a:pt x="1290" y="795"/>
                    <a:pt x="1274" y="8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white">
            <a:xfrm>
              <a:off x="6963"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noEditPoints="1"/>
            </p:cNvSpPr>
            <p:nvPr userDrawn="1"/>
          </p:nvSpPr>
          <p:spPr bwMode="white">
            <a:xfrm>
              <a:off x="7002" y="3843"/>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4 w 60"/>
                <a:gd name="T13" fmla="*/ 0 h 65"/>
                <a:gd name="T14" fmla="*/ 60 w 60"/>
                <a:gd name="T15" fmla="*/ 65 h 65"/>
                <a:gd name="T16" fmla="*/ 53 w 60"/>
                <a:gd name="T17" fmla="*/ 65 h 65"/>
                <a:gd name="T18" fmla="*/ 30 w 60"/>
                <a:gd name="T19" fmla="*/ 6 h 65"/>
                <a:gd name="T20" fmla="*/ 15 w 60"/>
                <a:gd name="T21" fmla="*/ 44 h 65"/>
                <a:gd name="T22" fmla="*/ 45 w 60"/>
                <a:gd name="T23" fmla="*/ 44 h 65"/>
                <a:gd name="T24" fmla="*/ 30 w 60"/>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4" y="0"/>
                  </a:lnTo>
                  <a:lnTo>
                    <a:pt x="60" y="65"/>
                  </a:lnTo>
                  <a:lnTo>
                    <a:pt x="53" y="65"/>
                  </a:lnTo>
                  <a:close/>
                  <a:moveTo>
                    <a:pt x="30" y="6"/>
                  </a:moveTo>
                  <a:lnTo>
                    <a:pt x="15"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white">
            <a:xfrm>
              <a:off x="7066" y="3842"/>
              <a:ext cx="47" cy="67"/>
            </a:xfrm>
            <a:custGeom>
              <a:avLst/>
              <a:gdLst>
                <a:gd name="T0" fmla="*/ 0 w 255"/>
                <a:gd name="T1" fmla="*/ 309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6 w 255"/>
                <a:gd name="T17" fmla="*/ 27 h 366"/>
                <a:gd name="T18" fmla="*/ 43 w 255"/>
                <a:gd name="T19" fmla="*/ 93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3" y="338"/>
                    <a:pt x="223" y="298"/>
                    <a:pt x="223" y="268"/>
                  </a:cubicBezTo>
                  <a:cubicBezTo>
                    <a:pt x="223" y="164"/>
                    <a:pt x="11" y="218"/>
                    <a:pt x="11" y="94"/>
                  </a:cubicBezTo>
                  <a:cubicBezTo>
                    <a:pt x="11" y="36"/>
                    <a:pt x="63" y="0"/>
                    <a:pt x="127" y="0"/>
                  </a:cubicBezTo>
                  <a:cubicBezTo>
                    <a:pt x="180" y="0"/>
                    <a:pt x="219" y="18"/>
                    <a:pt x="247" y="50"/>
                  </a:cubicBezTo>
                  <a:cubicBezTo>
                    <a:pt x="227" y="72"/>
                    <a:pt x="227" y="72"/>
                    <a:pt x="227" y="72"/>
                  </a:cubicBezTo>
                  <a:cubicBezTo>
                    <a:pt x="201" y="41"/>
                    <a:pt x="165" y="27"/>
                    <a:pt x="126" y="27"/>
                  </a:cubicBezTo>
                  <a:cubicBezTo>
                    <a:pt x="78" y="27"/>
                    <a:pt x="43" y="54"/>
                    <a:pt x="43" y="93"/>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white">
            <a:xfrm>
              <a:off x="7121" y="3843"/>
              <a:ext cx="48" cy="65"/>
            </a:xfrm>
            <a:custGeom>
              <a:avLst/>
              <a:gdLst>
                <a:gd name="T0" fmla="*/ 21 w 48"/>
                <a:gd name="T1" fmla="*/ 65 h 65"/>
                <a:gd name="T2" fmla="*/ 21 w 48"/>
                <a:gd name="T3" fmla="*/ 5 h 65"/>
                <a:gd name="T4" fmla="*/ 0 w 48"/>
                <a:gd name="T5" fmla="*/ 5 h 65"/>
                <a:gd name="T6" fmla="*/ 0 w 48"/>
                <a:gd name="T7" fmla="*/ 0 h 65"/>
                <a:gd name="T8" fmla="*/ 48 w 48"/>
                <a:gd name="T9" fmla="*/ 0 h 65"/>
                <a:gd name="T10" fmla="*/ 48 w 48"/>
                <a:gd name="T11" fmla="*/ 5 h 65"/>
                <a:gd name="T12" fmla="*/ 27 w 48"/>
                <a:gd name="T13" fmla="*/ 5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5"/>
                  </a:lnTo>
                  <a:lnTo>
                    <a:pt x="0" y="5"/>
                  </a:lnTo>
                  <a:lnTo>
                    <a:pt x="0" y="0"/>
                  </a:lnTo>
                  <a:lnTo>
                    <a:pt x="48" y="0"/>
                  </a:lnTo>
                  <a:lnTo>
                    <a:pt x="48" y="5"/>
                  </a:lnTo>
                  <a:lnTo>
                    <a:pt x="27" y="5"/>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white">
            <a:xfrm>
              <a:off x="7180" y="3843"/>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noEditPoints="1"/>
            </p:cNvSpPr>
            <p:nvPr userDrawn="1"/>
          </p:nvSpPr>
          <p:spPr bwMode="white">
            <a:xfrm>
              <a:off x="7235" y="3843"/>
              <a:ext cx="44" cy="65"/>
            </a:xfrm>
            <a:custGeom>
              <a:avLst/>
              <a:gdLst>
                <a:gd name="T0" fmla="*/ 207 w 244"/>
                <a:gd name="T1" fmla="*/ 353 h 353"/>
                <a:gd name="T2" fmla="*/ 108 w 244"/>
                <a:gd name="T3" fmla="*/ 207 h 353"/>
                <a:gd name="T4" fmla="*/ 30 w 244"/>
                <a:gd name="T5" fmla="*/ 207 h 353"/>
                <a:gd name="T6" fmla="*/ 30 w 244"/>
                <a:gd name="T7" fmla="*/ 353 h 353"/>
                <a:gd name="T8" fmla="*/ 0 w 244"/>
                <a:gd name="T9" fmla="*/ 353 h 353"/>
                <a:gd name="T10" fmla="*/ 0 w 244"/>
                <a:gd name="T11" fmla="*/ 0 h 353"/>
                <a:gd name="T12" fmla="*/ 132 w 244"/>
                <a:gd name="T13" fmla="*/ 0 h 353"/>
                <a:gd name="T14" fmla="*/ 239 w 244"/>
                <a:gd name="T15" fmla="*/ 103 h 353"/>
                <a:gd name="T16" fmla="*/ 141 w 244"/>
                <a:gd name="T17" fmla="*/ 205 h 353"/>
                <a:gd name="T18" fmla="*/ 244 w 244"/>
                <a:gd name="T19" fmla="*/ 353 h 353"/>
                <a:gd name="T20" fmla="*/ 207 w 244"/>
                <a:gd name="T21" fmla="*/ 353 h 353"/>
                <a:gd name="T22" fmla="*/ 208 w 244"/>
                <a:gd name="T23" fmla="*/ 103 h 353"/>
                <a:gd name="T24" fmla="*/ 129 w 244"/>
                <a:gd name="T25" fmla="*/ 27 h 353"/>
                <a:gd name="T26" fmla="*/ 30 w 244"/>
                <a:gd name="T27" fmla="*/ 27 h 353"/>
                <a:gd name="T28" fmla="*/ 30 w 244"/>
                <a:gd name="T29" fmla="*/ 179 h 353"/>
                <a:gd name="T30" fmla="*/ 129 w 244"/>
                <a:gd name="T31" fmla="*/ 179 h 353"/>
                <a:gd name="T32" fmla="*/ 208 w 244"/>
                <a:gd name="T33" fmla="*/ 10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3">
                  <a:moveTo>
                    <a:pt x="207" y="353"/>
                  </a:moveTo>
                  <a:cubicBezTo>
                    <a:pt x="108" y="207"/>
                    <a:pt x="108" y="207"/>
                    <a:pt x="108" y="207"/>
                  </a:cubicBezTo>
                  <a:cubicBezTo>
                    <a:pt x="30" y="207"/>
                    <a:pt x="30" y="207"/>
                    <a:pt x="30" y="207"/>
                  </a:cubicBezTo>
                  <a:cubicBezTo>
                    <a:pt x="30" y="353"/>
                    <a:pt x="30" y="353"/>
                    <a:pt x="30" y="353"/>
                  </a:cubicBezTo>
                  <a:cubicBezTo>
                    <a:pt x="0" y="353"/>
                    <a:pt x="0" y="353"/>
                    <a:pt x="0" y="353"/>
                  </a:cubicBezTo>
                  <a:cubicBezTo>
                    <a:pt x="0" y="0"/>
                    <a:pt x="0" y="0"/>
                    <a:pt x="0" y="0"/>
                  </a:cubicBezTo>
                  <a:cubicBezTo>
                    <a:pt x="132" y="0"/>
                    <a:pt x="132" y="0"/>
                    <a:pt x="132" y="0"/>
                  </a:cubicBezTo>
                  <a:cubicBezTo>
                    <a:pt x="193" y="0"/>
                    <a:pt x="239" y="38"/>
                    <a:pt x="239" y="103"/>
                  </a:cubicBezTo>
                  <a:cubicBezTo>
                    <a:pt x="239" y="167"/>
                    <a:pt x="194" y="203"/>
                    <a:pt x="141" y="205"/>
                  </a:cubicBezTo>
                  <a:cubicBezTo>
                    <a:pt x="244" y="353"/>
                    <a:pt x="244" y="353"/>
                    <a:pt x="244" y="353"/>
                  </a:cubicBezTo>
                  <a:lnTo>
                    <a:pt x="207" y="353"/>
                  </a:lnTo>
                  <a:close/>
                  <a:moveTo>
                    <a:pt x="208" y="103"/>
                  </a:moveTo>
                  <a:cubicBezTo>
                    <a:pt x="208" y="58"/>
                    <a:pt x="176" y="27"/>
                    <a:pt x="129" y="27"/>
                  </a:cubicBezTo>
                  <a:cubicBezTo>
                    <a:pt x="30" y="27"/>
                    <a:pt x="30" y="27"/>
                    <a:pt x="30" y="27"/>
                  </a:cubicBezTo>
                  <a:cubicBezTo>
                    <a:pt x="30" y="179"/>
                    <a:pt x="30" y="179"/>
                    <a:pt x="30" y="179"/>
                  </a:cubicBezTo>
                  <a:cubicBezTo>
                    <a:pt x="129" y="179"/>
                    <a:pt x="129" y="179"/>
                    <a:pt x="129" y="179"/>
                  </a:cubicBezTo>
                  <a:cubicBezTo>
                    <a:pt x="176" y="179"/>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23"/>
            <p:cNvSpPr>
              <a:spLocks noChangeArrowheads="1"/>
            </p:cNvSpPr>
            <p:nvPr userDrawn="1"/>
          </p:nvSpPr>
          <p:spPr bwMode="white">
            <a:xfrm>
              <a:off x="7288" y="3900"/>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p:cNvSpPr>
            <p:nvPr userDrawn="1"/>
          </p:nvSpPr>
          <p:spPr bwMode="white">
            <a:xfrm>
              <a:off x="6957" y="3932"/>
              <a:ext cx="46" cy="66"/>
            </a:xfrm>
            <a:custGeom>
              <a:avLst/>
              <a:gdLst>
                <a:gd name="T0" fmla="*/ 0 w 255"/>
                <a:gd name="T1" fmla="*/ 309 h 366"/>
                <a:gd name="T2" fmla="*/ 19 w 255"/>
                <a:gd name="T3" fmla="*/ 287 h 366"/>
                <a:gd name="T4" fmla="*/ 130 w 255"/>
                <a:gd name="T5" fmla="*/ 338 h 366"/>
                <a:gd name="T6" fmla="*/ 223 w 255"/>
                <a:gd name="T7" fmla="*/ 267 h 366"/>
                <a:gd name="T8" fmla="*/ 11 w 255"/>
                <a:gd name="T9" fmla="*/ 94 h 366"/>
                <a:gd name="T10" fmla="*/ 127 w 255"/>
                <a:gd name="T11" fmla="*/ 0 h 366"/>
                <a:gd name="T12" fmla="*/ 247 w 255"/>
                <a:gd name="T13" fmla="*/ 49 h 366"/>
                <a:gd name="T14" fmla="*/ 227 w 255"/>
                <a:gd name="T15" fmla="*/ 72 h 366"/>
                <a:gd name="T16" fmla="*/ 125 w 255"/>
                <a:gd name="T17" fmla="*/ 27 h 366"/>
                <a:gd name="T18" fmla="*/ 43 w 255"/>
                <a:gd name="T19" fmla="*/ 92 h 366"/>
                <a:gd name="T20" fmla="*/ 255 w 255"/>
                <a:gd name="T21" fmla="*/ 265 h 366"/>
                <a:gd name="T22" fmla="*/ 129 w 255"/>
                <a:gd name="T23" fmla="*/ 366 h 366"/>
                <a:gd name="T24" fmla="*/ 0 w 255"/>
                <a:gd name="T25" fmla="*/ 30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09"/>
                  </a:moveTo>
                  <a:cubicBezTo>
                    <a:pt x="19" y="287"/>
                    <a:pt x="19" y="287"/>
                    <a:pt x="19" y="287"/>
                  </a:cubicBezTo>
                  <a:cubicBezTo>
                    <a:pt x="42" y="313"/>
                    <a:pt x="79" y="338"/>
                    <a:pt x="130" y="338"/>
                  </a:cubicBezTo>
                  <a:cubicBezTo>
                    <a:pt x="202" y="338"/>
                    <a:pt x="223" y="298"/>
                    <a:pt x="223" y="267"/>
                  </a:cubicBezTo>
                  <a:cubicBezTo>
                    <a:pt x="223" y="163"/>
                    <a:pt x="11" y="218"/>
                    <a:pt x="11" y="94"/>
                  </a:cubicBezTo>
                  <a:cubicBezTo>
                    <a:pt x="11" y="36"/>
                    <a:pt x="63" y="0"/>
                    <a:pt x="127" y="0"/>
                  </a:cubicBezTo>
                  <a:cubicBezTo>
                    <a:pt x="180" y="0"/>
                    <a:pt x="219" y="18"/>
                    <a:pt x="247" y="49"/>
                  </a:cubicBezTo>
                  <a:cubicBezTo>
                    <a:pt x="227" y="72"/>
                    <a:pt x="227" y="72"/>
                    <a:pt x="227" y="72"/>
                  </a:cubicBezTo>
                  <a:cubicBezTo>
                    <a:pt x="201" y="41"/>
                    <a:pt x="165" y="27"/>
                    <a:pt x="125" y="27"/>
                  </a:cubicBezTo>
                  <a:cubicBezTo>
                    <a:pt x="78" y="27"/>
                    <a:pt x="43" y="54"/>
                    <a:pt x="43" y="92"/>
                  </a:cubicBezTo>
                  <a:cubicBezTo>
                    <a:pt x="43" y="183"/>
                    <a:pt x="255" y="133"/>
                    <a:pt x="255" y="265"/>
                  </a:cubicBezTo>
                  <a:cubicBezTo>
                    <a:pt x="255" y="311"/>
                    <a:pt x="225" y="366"/>
                    <a:pt x="129" y="366"/>
                  </a:cubicBezTo>
                  <a:cubicBezTo>
                    <a:pt x="71" y="366"/>
                    <a:pt x="27" y="342"/>
                    <a:pt x="0" y="3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p:cNvSpPr>
            <p:nvPr userDrawn="1"/>
          </p:nvSpPr>
          <p:spPr bwMode="white">
            <a:xfrm>
              <a:off x="7016" y="3932"/>
              <a:ext cx="61" cy="65"/>
            </a:xfrm>
            <a:custGeom>
              <a:avLst/>
              <a:gdLst>
                <a:gd name="T0" fmla="*/ 55 w 61"/>
                <a:gd name="T1" fmla="*/ 65 h 65"/>
                <a:gd name="T2" fmla="*/ 55 w 61"/>
                <a:gd name="T3" fmla="*/ 8 h 65"/>
                <a:gd name="T4" fmla="*/ 32 w 61"/>
                <a:gd name="T5" fmla="*/ 65 h 65"/>
                <a:gd name="T6" fmla="*/ 29 w 61"/>
                <a:gd name="T7" fmla="*/ 65 h 65"/>
                <a:gd name="T8" fmla="*/ 6 w 61"/>
                <a:gd name="T9" fmla="*/ 8 h 65"/>
                <a:gd name="T10" fmla="*/ 6 w 61"/>
                <a:gd name="T11" fmla="*/ 65 h 65"/>
                <a:gd name="T12" fmla="*/ 0 w 61"/>
                <a:gd name="T13" fmla="*/ 65 h 65"/>
                <a:gd name="T14" fmla="*/ 0 w 61"/>
                <a:gd name="T15" fmla="*/ 0 h 65"/>
                <a:gd name="T16" fmla="*/ 9 w 61"/>
                <a:gd name="T17" fmla="*/ 0 h 65"/>
                <a:gd name="T18" fmla="*/ 30 w 61"/>
                <a:gd name="T19" fmla="*/ 54 h 65"/>
                <a:gd name="T20" fmla="*/ 52 w 61"/>
                <a:gd name="T21" fmla="*/ 0 h 65"/>
                <a:gd name="T22" fmla="*/ 61 w 61"/>
                <a:gd name="T23" fmla="*/ 0 h 65"/>
                <a:gd name="T24" fmla="*/ 61 w 61"/>
                <a:gd name="T25" fmla="*/ 65 h 65"/>
                <a:gd name="T26" fmla="*/ 55 w 61"/>
                <a:gd name="T2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5">
                  <a:moveTo>
                    <a:pt x="55" y="65"/>
                  </a:moveTo>
                  <a:lnTo>
                    <a:pt x="55" y="8"/>
                  </a:lnTo>
                  <a:lnTo>
                    <a:pt x="32" y="65"/>
                  </a:lnTo>
                  <a:lnTo>
                    <a:pt x="29" y="65"/>
                  </a:lnTo>
                  <a:lnTo>
                    <a:pt x="6" y="8"/>
                  </a:lnTo>
                  <a:lnTo>
                    <a:pt x="6" y="65"/>
                  </a:lnTo>
                  <a:lnTo>
                    <a:pt x="0" y="65"/>
                  </a:lnTo>
                  <a:lnTo>
                    <a:pt x="0" y="0"/>
                  </a:lnTo>
                  <a:lnTo>
                    <a:pt x="9" y="0"/>
                  </a:lnTo>
                  <a:lnTo>
                    <a:pt x="30" y="54"/>
                  </a:lnTo>
                  <a:lnTo>
                    <a:pt x="52" y="0"/>
                  </a:lnTo>
                  <a:lnTo>
                    <a:pt x="61" y="0"/>
                  </a:lnTo>
                  <a:lnTo>
                    <a:pt x="61" y="65"/>
                  </a:lnTo>
                  <a:lnTo>
                    <a:pt x="55"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white">
            <a:xfrm>
              <a:off x="7086" y="3932"/>
              <a:ext cx="60" cy="65"/>
            </a:xfrm>
            <a:custGeom>
              <a:avLst/>
              <a:gdLst>
                <a:gd name="T0" fmla="*/ 53 w 60"/>
                <a:gd name="T1" fmla="*/ 65 h 65"/>
                <a:gd name="T2" fmla="*/ 47 w 60"/>
                <a:gd name="T3" fmla="*/ 49 h 65"/>
                <a:gd name="T4" fmla="*/ 13 w 60"/>
                <a:gd name="T5" fmla="*/ 49 h 65"/>
                <a:gd name="T6" fmla="*/ 7 w 60"/>
                <a:gd name="T7" fmla="*/ 65 h 65"/>
                <a:gd name="T8" fmla="*/ 0 w 60"/>
                <a:gd name="T9" fmla="*/ 65 h 65"/>
                <a:gd name="T10" fmla="*/ 27 w 60"/>
                <a:gd name="T11" fmla="*/ 0 h 65"/>
                <a:gd name="T12" fmla="*/ 33 w 60"/>
                <a:gd name="T13" fmla="*/ 0 h 65"/>
                <a:gd name="T14" fmla="*/ 60 w 60"/>
                <a:gd name="T15" fmla="*/ 65 h 65"/>
                <a:gd name="T16" fmla="*/ 53 w 60"/>
                <a:gd name="T17" fmla="*/ 65 h 65"/>
                <a:gd name="T18" fmla="*/ 30 w 60"/>
                <a:gd name="T19" fmla="*/ 7 h 65"/>
                <a:gd name="T20" fmla="*/ 15 w 60"/>
                <a:gd name="T21" fmla="*/ 44 h 65"/>
                <a:gd name="T22" fmla="*/ 45 w 60"/>
                <a:gd name="T23" fmla="*/ 44 h 65"/>
                <a:gd name="T24" fmla="*/ 30 w 60"/>
                <a:gd name="T25" fmla="*/ 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65">
                  <a:moveTo>
                    <a:pt x="53" y="65"/>
                  </a:moveTo>
                  <a:lnTo>
                    <a:pt x="47" y="49"/>
                  </a:lnTo>
                  <a:lnTo>
                    <a:pt x="13" y="49"/>
                  </a:lnTo>
                  <a:lnTo>
                    <a:pt x="7" y="65"/>
                  </a:lnTo>
                  <a:lnTo>
                    <a:pt x="0" y="65"/>
                  </a:lnTo>
                  <a:lnTo>
                    <a:pt x="27" y="0"/>
                  </a:lnTo>
                  <a:lnTo>
                    <a:pt x="33" y="0"/>
                  </a:lnTo>
                  <a:lnTo>
                    <a:pt x="60" y="65"/>
                  </a:lnTo>
                  <a:lnTo>
                    <a:pt x="53" y="65"/>
                  </a:lnTo>
                  <a:close/>
                  <a:moveTo>
                    <a:pt x="30" y="7"/>
                  </a:moveTo>
                  <a:lnTo>
                    <a:pt x="15" y="44"/>
                  </a:lnTo>
                  <a:lnTo>
                    <a:pt x="45" y="44"/>
                  </a:lnTo>
                  <a:lnTo>
                    <a:pt x="3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noEditPoints="1"/>
            </p:cNvSpPr>
            <p:nvPr userDrawn="1"/>
          </p:nvSpPr>
          <p:spPr bwMode="white">
            <a:xfrm>
              <a:off x="7155" y="3932"/>
              <a:ext cx="45" cy="65"/>
            </a:xfrm>
            <a:custGeom>
              <a:avLst/>
              <a:gdLst>
                <a:gd name="T0" fmla="*/ 207 w 244"/>
                <a:gd name="T1" fmla="*/ 354 h 354"/>
                <a:gd name="T2" fmla="*/ 108 w 244"/>
                <a:gd name="T3" fmla="*/ 208 h 354"/>
                <a:gd name="T4" fmla="*/ 30 w 244"/>
                <a:gd name="T5" fmla="*/ 208 h 354"/>
                <a:gd name="T6" fmla="*/ 30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7 w 244"/>
                <a:gd name="T21" fmla="*/ 354 h 354"/>
                <a:gd name="T22" fmla="*/ 208 w 244"/>
                <a:gd name="T23" fmla="*/ 104 h 354"/>
                <a:gd name="T24" fmla="*/ 129 w 244"/>
                <a:gd name="T25" fmla="*/ 28 h 354"/>
                <a:gd name="T26" fmla="*/ 30 w 244"/>
                <a:gd name="T27" fmla="*/ 28 h 354"/>
                <a:gd name="T28" fmla="*/ 30 w 244"/>
                <a:gd name="T29" fmla="*/ 180 h 354"/>
                <a:gd name="T30" fmla="*/ 129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7" y="354"/>
                  </a:moveTo>
                  <a:cubicBezTo>
                    <a:pt x="108" y="208"/>
                    <a:pt x="108" y="208"/>
                    <a:pt x="108" y="208"/>
                  </a:cubicBezTo>
                  <a:cubicBezTo>
                    <a:pt x="30" y="208"/>
                    <a:pt x="30" y="208"/>
                    <a:pt x="30" y="208"/>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4" y="204"/>
                    <a:pt x="142" y="206"/>
                  </a:cubicBezTo>
                  <a:cubicBezTo>
                    <a:pt x="244" y="354"/>
                    <a:pt x="244" y="354"/>
                    <a:pt x="244" y="354"/>
                  </a:cubicBezTo>
                  <a:lnTo>
                    <a:pt x="207" y="354"/>
                  </a:lnTo>
                  <a:close/>
                  <a:moveTo>
                    <a:pt x="208" y="104"/>
                  </a:moveTo>
                  <a:cubicBezTo>
                    <a:pt x="208" y="59"/>
                    <a:pt x="176" y="28"/>
                    <a:pt x="129" y="28"/>
                  </a:cubicBezTo>
                  <a:cubicBezTo>
                    <a:pt x="30" y="28"/>
                    <a:pt x="30" y="28"/>
                    <a:pt x="30" y="28"/>
                  </a:cubicBezTo>
                  <a:cubicBezTo>
                    <a:pt x="30" y="180"/>
                    <a:pt x="30" y="180"/>
                    <a:pt x="30" y="180"/>
                  </a:cubicBezTo>
                  <a:cubicBezTo>
                    <a:pt x="129" y="180"/>
                    <a:pt x="129" y="180"/>
                    <a:pt x="129"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white">
            <a:xfrm>
              <a:off x="7207" y="3932"/>
              <a:ext cx="48" cy="65"/>
            </a:xfrm>
            <a:custGeom>
              <a:avLst/>
              <a:gdLst>
                <a:gd name="T0" fmla="*/ 21 w 48"/>
                <a:gd name="T1" fmla="*/ 65 h 65"/>
                <a:gd name="T2" fmla="*/ 21 w 48"/>
                <a:gd name="T3" fmla="*/ 6 h 65"/>
                <a:gd name="T4" fmla="*/ 0 w 48"/>
                <a:gd name="T5" fmla="*/ 6 h 65"/>
                <a:gd name="T6" fmla="*/ 0 w 48"/>
                <a:gd name="T7" fmla="*/ 0 h 65"/>
                <a:gd name="T8" fmla="*/ 48 w 48"/>
                <a:gd name="T9" fmla="*/ 0 h 65"/>
                <a:gd name="T10" fmla="*/ 48 w 48"/>
                <a:gd name="T11" fmla="*/ 6 h 65"/>
                <a:gd name="T12" fmla="*/ 27 w 48"/>
                <a:gd name="T13" fmla="*/ 6 h 65"/>
                <a:gd name="T14" fmla="*/ 27 w 48"/>
                <a:gd name="T15" fmla="*/ 65 h 65"/>
                <a:gd name="T16" fmla="*/ 21 w 48"/>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21" y="65"/>
                  </a:moveTo>
                  <a:lnTo>
                    <a:pt x="21" y="6"/>
                  </a:lnTo>
                  <a:lnTo>
                    <a:pt x="0" y="6"/>
                  </a:lnTo>
                  <a:lnTo>
                    <a:pt x="0" y="0"/>
                  </a:lnTo>
                  <a:lnTo>
                    <a:pt x="48" y="0"/>
                  </a:lnTo>
                  <a:lnTo>
                    <a:pt x="48" y="6"/>
                  </a:lnTo>
                  <a:lnTo>
                    <a:pt x="27" y="6"/>
                  </a:lnTo>
                  <a:lnTo>
                    <a:pt x="27" y="65"/>
                  </a:lnTo>
                  <a:lnTo>
                    <a:pt x="21"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white">
            <a:xfrm>
              <a:off x="7266" y="3932"/>
              <a:ext cx="41" cy="65"/>
            </a:xfrm>
            <a:custGeom>
              <a:avLst/>
              <a:gdLst>
                <a:gd name="T0" fmla="*/ 0 w 41"/>
                <a:gd name="T1" fmla="*/ 65 h 65"/>
                <a:gd name="T2" fmla="*/ 0 w 41"/>
                <a:gd name="T3" fmla="*/ 0 h 65"/>
                <a:gd name="T4" fmla="*/ 41 w 41"/>
                <a:gd name="T5" fmla="*/ 0 h 65"/>
                <a:gd name="T6" fmla="*/ 41 w 41"/>
                <a:gd name="T7" fmla="*/ 6 h 65"/>
                <a:gd name="T8" fmla="*/ 6 w 41"/>
                <a:gd name="T9" fmla="*/ 6 h 65"/>
                <a:gd name="T10" fmla="*/ 6 w 41"/>
                <a:gd name="T11" fmla="*/ 30 h 65"/>
                <a:gd name="T12" fmla="*/ 40 w 41"/>
                <a:gd name="T13" fmla="*/ 30 h 65"/>
                <a:gd name="T14" fmla="*/ 40 w 41"/>
                <a:gd name="T15" fmla="*/ 35 h 65"/>
                <a:gd name="T16" fmla="*/ 6 w 41"/>
                <a:gd name="T17" fmla="*/ 35 h 65"/>
                <a:gd name="T18" fmla="*/ 6 w 41"/>
                <a:gd name="T19" fmla="*/ 60 h 65"/>
                <a:gd name="T20" fmla="*/ 41 w 41"/>
                <a:gd name="T21" fmla="*/ 60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6"/>
                  </a:lnTo>
                  <a:lnTo>
                    <a:pt x="6" y="6"/>
                  </a:lnTo>
                  <a:lnTo>
                    <a:pt x="6" y="30"/>
                  </a:lnTo>
                  <a:lnTo>
                    <a:pt x="40" y="30"/>
                  </a:lnTo>
                  <a:lnTo>
                    <a:pt x="40" y="35"/>
                  </a:lnTo>
                  <a:lnTo>
                    <a:pt x="6" y="35"/>
                  </a:lnTo>
                  <a:lnTo>
                    <a:pt x="6" y="60"/>
                  </a:lnTo>
                  <a:lnTo>
                    <a:pt x="41" y="60"/>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noEditPoints="1"/>
            </p:cNvSpPr>
            <p:nvPr userDrawn="1"/>
          </p:nvSpPr>
          <p:spPr bwMode="white">
            <a:xfrm>
              <a:off x="7321" y="3932"/>
              <a:ext cx="44" cy="65"/>
            </a:xfrm>
            <a:custGeom>
              <a:avLst/>
              <a:gdLst>
                <a:gd name="T0" fmla="*/ 208 w 244"/>
                <a:gd name="T1" fmla="*/ 354 h 354"/>
                <a:gd name="T2" fmla="*/ 109 w 244"/>
                <a:gd name="T3" fmla="*/ 208 h 354"/>
                <a:gd name="T4" fmla="*/ 31 w 244"/>
                <a:gd name="T5" fmla="*/ 208 h 354"/>
                <a:gd name="T6" fmla="*/ 31 w 244"/>
                <a:gd name="T7" fmla="*/ 354 h 354"/>
                <a:gd name="T8" fmla="*/ 0 w 244"/>
                <a:gd name="T9" fmla="*/ 354 h 354"/>
                <a:gd name="T10" fmla="*/ 0 w 244"/>
                <a:gd name="T11" fmla="*/ 0 h 354"/>
                <a:gd name="T12" fmla="*/ 132 w 244"/>
                <a:gd name="T13" fmla="*/ 0 h 354"/>
                <a:gd name="T14" fmla="*/ 240 w 244"/>
                <a:gd name="T15" fmla="*/ 104 h 354"/>
                <a:gd name="T16" fmla="*/ 142 w 244"/>
                <a:gd name="T17" fmla="*/ 206 h 354"/>
                <a:gd name="T18" fmla="*/ 244 w 244"/>
                <a:gd name="T19" fmla="*/ 354 h 354"/>
                <a:gd name="T20" fmla="*/ 208 w 244"/>
                <a:gd name="T21" fmla="*/ 354 h 354"/>
                <a:gd name="T22" fmla="*/ 208 w 244"/>
                <a:gd name="T23" fmla="*/ 104 h 354"/>
                <a:gd name="T24" fmla="*/ 130 w 244"/>
                <a:gd name="T25" fmla="*/ 28 h 354"/>
                <a:gd name="T26" fmla="*/ 31 w 244"/>
                <a:gd name="T27" fmla="*/ 28 h 354"/>
                <a:gd name="T28" fmla="*/ 31 w 244"/>
                <a:gd name="T29" fmla="*/ 180 h 354"/>
                <a:gd name="T30" fmla="*/ 130 w 244"/>
                <a:gd name="T31" fmla="*/ 180 h 354"/>
                <a:gd name="T32" fmla="*/ 208 w 244"/>
                <a:gd name="T33" fmla="*/ 10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9" y="208"/>
                    <a:pt x="109" y="208"/>
                    <a:pt x="109" y="208"/>
                  </a:cubicBezTo>
                  <a:cubicBezTo>
                    <a:pt x="31" y="208"/>
                    <a:pt x="31" y="208"/>
                    <a:pt x="31" y="208"/>
                  </a:cubicBezTo>
                  <a:cubicBezTo>
                    <a:pt x="31" y="354"/>
                    <a:pt x="31" y="354"/>
                    <a:pt x="31" y="354"/>
                  </a:cubicBezTo>
                  <a:cubicBezTo>
                    <a:pt x="0" y="354"/>
                    <a:pt x="0" y="354"/>
                    <a:pt x="0" y="354"/>
                  </a:cubicBezTo>
                  <a:cubicBezTo>
                    <a:pt x="0" y="0"/>
                    <a:pt x="0" y="0"/>
                    <a:pt x="0" y="0"/>
                  </a:cubicBezTo>
                  <a:cubicBezTo>
                    <a:pt x="132" y="0"/>
                    <a:pt x="132" y="0"/>
                    <a:pt x="132" y="0"/>
                  </a:cubicBezTo>
                  <a:cubicBezTo>
                    <a:pt x="193" y="0"/>
                    <a:pt x="240" y="39"/>
                    <a:pt x="240" y="104"/>
                  </a:cubicBezTo>
                  <a:cubicBezTo>
                    <a:pt x="240" y="168"/>
                    <a:pt x="195" y="204"/>
                    <a:pt x="142" y="206"/>
                  </a:cubicBezTo>
                  <a:cubicBezTo>
                    <a:pt x="244" y="354"/>
                    <a:pt x="244" y="354"/>
                    <a:pt x="244" y="354"/>
                  </a:cubicBezTo>
                  <a:lnTo>
                    <a:pt x="208" y="354"/>
                  </a:lnTo>
                  <a:close/>
                  <a:moveTo>
                    <a:pt x="208" y="104"/>
                  </a:moveTo>
                  <a:cubicBezTo>
                    <a:pt x="208" y="59"/>
                    <a:pt x="176" y="28"/>
                    <a:pt x="130" y="28"/>
                  </a:cubicBezTo>
                  <a:cubicBezTo>
                    <a:pt x="31" y="28"/>
                    <a:pt x="31" y="28"/>
                    <a:pt x="31" y="28"/>
                  </a:cubicBezTo>
                  <a:cubicBezTo>
                    <a:pt x="31" y="180"/>
                    <a:pt x="31" y="180"/>
                    <a:pt x="31" y="180"/>
                  </a:cubicBezTo>
                  <a:cubicBezTo>
                    <a:pt x="130" y="180"/>
                    <a:pt x="130" y="180"/>
                    <a:pt x="130" y="180"/>
                  </a:cubicBezTo>
                  <a:cubicBezTo>
                    <a:pt x="176" y="180"/>
                    <a:pt x="208" y="148"/>
                    <a:pt x="208" y="1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Oval 31"/>
            <p:cNvSpPr>
              <a:spLocks noChangeArrowheads="1"/>
            </p:cNvSpPr>
            <p:nvPr userDrawn="1"/>
          </p:nvSpPr>
          <p:spPr bwMode="white">
            <a:xfrm>
              <a:off x="7372" y="3990"/>
              <a:ext cx="9"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white">
            <a:xfrm>
              <a:off x="6957" y="4021"/>
              <a:ext cx="46" cy="67"/>
            </a:xfrm>
            <a:custGeom>
              <a:avLst/>
              <a:gdLst>
                <a:gd name="T0" fmla="*/ 0 w 255"/>
                <a:gd name="T1" fmla="*/ 310 h 366"/>
                <a:gd name="T2" fmla="*/ 19 w 255"/>
                <a:gd name="T3" fmla="*/ 287 h 366"/>
                <a:gd name="T4" fmla="*/ 130 w 255"/>
                <a:gd name="T5" fmla="*/ 338 h 366"/>
                <a:gd name="T6" fmla="*/ 223 w 255"/>
                <a:gd name="T7" fmla="*/ 268 h 366"/>
                <a:gd name="T8" fmla="*/ 11 w 255"/>
                <a:gd name="T9" fmla="*/ 94 h 366"/>
                <a:gd name="T10" fmla="*/ 127 w 255"/>
                <a:gd name="T11" fmla="*/ 0 h 366"/>
                <a:gd name="T12" fmla="*/ 247 w 255"/>
                <a:gd name="T13" fmla="*/ 50 h 366"/>
                <a:gd name="T14" fmla="*/ 227 w 255"/>
                <a:gd name="T15" fmla="*/ 72 h 366"/>
                <a:gd name="T16" fmla="*/ 125 w 255"/>
                <a:gd name="T17" fmla="*/ 28 h 366"/>
                <a:gd name="T18" fmla="*/ 43 w 255"/>
                <a:gd name="T19" fmla="*/ 93 h 366"/>
                <a:gd name="T20" fmla="*/ 255 w 255"/>
                <a:gd name="T21" fmla="*/ 266 h 366"/>
                <a:gd name="T22" fmla="*/ 129 w 255"/>
                <a:gd name="T23" fmla="*/ 366 h 366"/>
                <a:gd name="T24" fmla="*/ 0 w 255"/>
                <a:gd name="T25" fmla="*/ 31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66">
                  <a:moveTo>
                    <a:pt x="0" y="310"/>
                  </a:moveTo>
                  <a:cubicBezTo>
                    <a:pt x="19" y="287"/>
                    <a:pt x="19" y="287"/>
                    <a:pt x="19" y="287"/>
                  </a:cubicBezTo>
                  <a:cubicBezTo>
                    <a:pt x="42" y="313"/>
                    <a:pt x="79" y="338"/>
                    <a:pt x="130" y="338"/>
                  </a:cubicBezTo>
                  <a:cubicBezTo>
                    <a:pt x="202" y="338"/>
                    <a:pt x="223" y="298"/>
                    <a:pt x="223" y="268"/>
                  </a:cubicBezTo>
                  <a:cubicBezTo>
                    <a:pt x="223" y="164"/>
                    <a:pt x="11" y="218"/>
                    <a:pt x="11" y="94"/>
                  </a:cubicBezTo>
                  <a:cubicBezTo>
                    <a:pt x="11" y="37"/>
                    <a:pt x="63" y="0"/>
                    <a:pt x="127" y="0"/>
                  </a:cubicBezTo>
                  <a:cubicBezTo>
                    <a:pt x="180" y="0"/>
                    <a:pt x="219" y="19"/>
                    <a:pt x="247" y="50"/>
                  </a:cubicBezTo>
                  <a:cubicBezTo>
                    <a:pt x="227" y="72"/>
                    <a:pt x="227" y="72"/>
                    <a:pt x="227" y="72"/>
                  </a:cubicBezTo>
                  <a:cubicBezTo>
                    <a:pt x="201" y="41"/>
                    <a:pt x="165" y="28"/>
                    <a:pt x="125" y="28"/>
                  </a:cubicBezTo>
                  <a:cubicBezTo>
                    <a:pt x="78" y="28"/>
                    <a:pt x="43" y="55"/>
                    <a:pt x="43" y="93"/>
                  </a:cubicBezTo>
                  <a:cubicBezTo>
                    <a:pt x="43" y="184"/>
                    <a:pt x="255" y="134"/>
                    <a:pt x="255" y="266"/>
                  </a:cubicBezTo>
                  <a:cubicBezTo>
                    <a:pt x="255" y="311"/>
                    <a:pt x="225" y="366"/>
                    <a:pt x="129" y="366"/>
                  </a:cubicBezTo>
                  <a:cubicBezTo>
                    <a:pt x="71" y="366"/>
                    <a:pt x="27" y="343"/>
                    <a:pt x="0" y="3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white">
            <a:xfrm>
              <a:off x="7005" y="4022"/>
              <a:ext cx="59" cy="65"/>
            </a:xfrm>
            <a:custGeom>
              <a:avLst/>
              <a:gdLst>
                <a:gd name="T0" fmla="*/ 53 w 59"/>
                <a:gd name="T1" fmla="*/ 65 h 65"/>
                <a:gd name="T2" fmla="*/ 47 w 59"/>
                <a:gd name="T3" fmla="*/ 49 h 65"/>
                <a:gd name="T4" fmla="*/ 13 w 59"/>
                <a:gd name="T5" fmla="*/ 49 h 65"/>
                <a:gd name="T6" fmla="*/ 6 w 59"/>
                <a:gd name="T7" fmla="*/ 65 h 65"/>
                <a:gd name="T8" fmla="*/ 0 w 59"/>
                <a:gd name="T9" fmla="*/ 65 h 65"/>
                <a:gd name="T10" fmla="*/ 26 w 59"/>
                <a:gd name="T11" fmla="*/ 0 h 65"/>
                <a:gd name="T12" fmla="*/ 33 w 59"/>
                <a:gd name="T13" fmla="*/ 0 h 65"/>
                <a:gd name="T14" fmla="*/ 59 w 59"/>
                <a:gd name="T15" fmla="*/ 65 h 65"/>
                <a:gd name="T16" fmla="*/ 53 w 59"/>
                <a:gd name="T17" fmla="*/ 65 h 65"/>
                <a:gd name="T18" fmla="*/ 30 w 59"/>
                <a:gd name="T19" fmla="*/ 6 h 65"/>
                <a:gd name="T20" fmla="*/ 14 w 59"/>
                <a:gd name="T21" fmla="*/ 44 h 65"/>
                <a:gd name="T22" fmla="*/ 45 w 59"/>
                <a:gd name="T23" fmla="*/ 44 h 65"/>
                <a:gd name="T24" fmla="*/ 30 w 59"/>
                <a:gd name="T25"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65">
                  <a:moveTo>
                    <a:pt x="53" y="65"/>
                  </a:moveTo>
                  <a:lnTo>
                    <a:pt x="47" y="49"/>
                  </a:lnTo>
                  <a:lnTo>
                    <a:pt x="13" y="49"/>
                  </a:lnTo>
                  <a:lnTo>
                    <a:pt x="6" y="65"/>
                  </a:lnTo>
                  <a:lnTo>
                    <a:pt x="0" y="65"/>
                  </a:lnTo>
                  <a:lnTo>
                    <a:pt x="26" y="0"/>
                  </a:lnTo>
                  <a:lnTo>
                    <a:pt x="33" y="0"/>
                  </a:lnTo>
                  <a:lnTo>
                    <a:pt x="59" y="65"/>
                  </a:lnTo>
                  <a:lnTo>
                    <a:pt x="53" y="65"/>
                  </a:lnTo>
                  <a:close/>
                  <a:moveTo>
                    <a:pt x="30" y="6"/>
                  </a:moveTo>
                  <a:lnTo>
                    <a:pt x="14" y="44"/>
                  </a:lnTo>
                  <a:lnTo>
                    <a:pt x="45" y="44"/>
                  </a:lnTo>
                  <a:lnTo>
                    <a:pt x="3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white">
            <a:xfrm>
              <a:off x="7074"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0 w 41"/>
                <a:gd name="T13" fmla="*/ 29 h 65"/>
                <a:gd name="T14" fmla="*/ 40 w 41"/>
                <a:gd name="T15" fmla="*/ 34 h 65"/>
                <a:gd name="T16" fmla="*/ 6 w 41"/>
                <a:gd name="T17" fmla="*/ 34 h 65"/>
                <a:gd name="T18" fmla="*/ 6 w 41"/>
                <a:gd name="T19" fmla="*/ 65 h 65"/>
                <a:gd name="T20" fmla="*/ 0 w 41"/>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5">
                  <a:moveTo>
                    <a:pt x="0" y="65"/>
                  </a:moveTo>
                  <a:lnTo>
                    <a:pt x="0" y="0"/>
                  </a:lnTo>
                  <a:lnTo>
                    <a:pt x="41" y="0"/>
                  </a:lnTo>
                  <a:lnTo>
                    <a:pt x="41" y="5"/>
                  </a:lnTo>
                  <a:lnTo>
                    <a:pt x="6" y="5"/>
                  </a:lnTo>
                  <a:lnTo>
                    <a:pt x="6" y="29"/>
                  </a:lnTo>
                  <a:lnTo>
                    <a:pt x="40" y="29"/>
                  </a:lnTo>
                  <a:lnTo>
                    <a:pt x="40" y="34"/>
                  </a:lnTo>
                  <a:lnTo>
                    <a:pt x="6" y="34"/>
                  </a:lnTo>
                  <a:lnTo>
                    <a:pt x="6"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white">
            <a:xfrm>
              <a:off x="7126" y="4022"/>
              <a:ext cx="41" cy="65"/>
            </a:xfrm>
            <a:custGeom>
              <a:avLst/>
              <a:gdLst>
                <a:gd name="T0" fmla="*/ 0 w 41"/>
                <a:gd name="T1" fmla="*/ 65 h 65"/>
                <a:gd name="T2" fmla="*/ 0 w 41"/>
                <a:gd name="T3" fmla="*/ 0 h 65"/>
                <a:gd name="T4" fmla="*/ 41 w 41"/>
                <a:gd name="T5" fmla="*/ 0 h 65"/>
                <a:gd name="T6" fmla="*/ 41 w 41"/>
                <a:gd name="T7" fmla="*/ 5 h 65"/>
                <a:gd name="T8" fmla="*/ 6 w 41"/>
                <a:gd name="T9" fmla="*/ 5 h 65"/>
                <a:gd name="T10" fmla="*/ 6 w 41"/>
                <a:gd name="T11" fmla="*/ 29 h 65"/>
                <a:gd name="T12" fmla="*/ 41 w 41"/>
                <a:gd name="T13" fmla="*/ 29 h 65"/>
                <a:gd name="T14" fmla="*/ 41 w 41"/>
                <a:gd name="T15" fmla="*/ 34 h 65"/>
                <a:gd name="T16" fmla="*/ 6 w 41"/>
                <a:gd name="T17" fmla="*/ 34 h 65"/>
                <a:gd name="T18" fmla="*/ 6 w 41"/>
                <a:gd name="T19" fmla="*/ 59 h 65"/>
                <a:gd name="T20" fmla="*/ 41 w 41"/>
                <a:gd name="T21" fmla="*/ 59 h 65"/>
                <a:gd name="T22" fmla="*/ 41 w 41"/>
                <a:gd name="T23" fmla="*/ 65 h 65"/>
                <a:gd name="T24" fmla="*/ 0 w 41"/>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5">
                  <a:moveTo>
                    <a:pt x="0" y="65"/>
                  </a:moveTo>
                  <a:lnTo>
                    <a:pt x="0" y="0"/>
                  </a:lnTo>
                  <a:lnTo>
                    <a:pt x="41" y="0"/>
                  </a:lnTo>
                  <a:lnTo>
                    <a:pt x="41" y="5"/>
                  </a:lnTo>
                  <a:lnTo>
                    <a:pt x="6" y="5"/>
                  </a:lnTo>
                  <a:lnTo>
                    <a:pt x="6" y="29"/>
                  </a:lnTo>
                  <a:lnTo>
                    <a:pt x="41" y="29"/>
                  </a:lnTo>
                  <a:lnTo>
                    <a:pt x="41" y="34"/>
                  </a:lnTo>
                  <a:lnTo>
                    <a:pt x="6" y="34"/>
                  </a:lnTo>
                  <a:lnTo>
                    <a:pt x="6" y="59"/>
                  </a:lnTo>
                  <a:lnTo>
                    <a:pt x="41" y="59"/>
                  </a:lnTo>
                  <a:lnTo>
                    <a:pt x="41" y="65"/>
                  </a:lnTo>
                  <a:lnTo>
                    <a:pt x="0"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noEditPoints="1"/>
            </p:cNvSpPr>
            <p:nvPr userDrawn="1"/>
          </p:nvSpPr>
          <p:spPr bwMode="white">
            <a:xfrm>
              <a:off x="7181" y="4022"/>
              <a:ext cx="44" cy="65"/>
            </a:xfrm>
            <a:custGeom>
              <a:avLst/>
              <a:gdLst>
                <a:gd name="T0" fmla="*/ 208 w 244"/>
                <a:gd name="T1" fmla="*/ 354 h 354"/>
                <a:gd name="T2" fmla="*/ 108 w 244"/>
                <a:gd name="T3" fmla="*/ 207 h 354"/>
                <a:gd name="T4" fmla="*/ 30 w 244"/>
                <a:gd name="T5" fmla="*/ 207 h 354"/>
                <a:gd name="T6" fmla="*/ 30 w 244"/>
                <a:gd name="T7" fmla="*/ 354 h 354"/>
                <a:gd name="T8" fmla="*/ 0 w 244"/>
                <a:gd name="T9" fmla="*/ 354 h 354"/>
                <a:gd name="T10" fmla="*/ 0 w 244"/>
                <a:gd name="T11" fmla="*/ 0 h 354"/>
                <a:gd name="T12" fmla="*/ 132 w 244"/>
                <a:gd name="T13" fmla="*/ 0 h 354"/>
                <a:gd name="T14" fmla="*/ 240 w 244"/>
                <a:gd name="T15" fmla="*/ 103 h 354"/>
                <a:gd name="T16" fmla="*/ 142 w 244"/>
                <a:gd name="T17" fmla="*/ 205 h 354"/>
                <a:gd name="T18" fmla="*/ 244 w 244"/>
                <a:gd name="T19" fmla="*/ 354 h 354"/>
                <a:gd name="T20" fmla="*/ 208 w 244"/>
                <a:gd name="T21" fmla="*/ 354 h 354"/>
                <a:gd name="T22" fmla="*/ 208 w 244"/>
                <a:gd name="T23" fmla="*/ 103 h 354"/>
                <a:gd name="T24" fmla="*/ 130 w 244"/>
                <a:gd name="T25" fmla="*/ 27 h 354"/>
                <a:gd name="T26" fmla="*/ 30 w 244"/>
                <a:gd name="T27" fmla="*/ 27 h 354"/>
                <a:gd name="T28" fmla="*/ 30 w 244"/>
                <a:gd name="T29" fmla="*/ 180 h 354"/>
                <a:gd name="T30" fmla="*/ 130 w 244"/>
                <a:gd name="T31" fmla="*/ 180 h 354"/>
                <a:gd name="T32" fmla="*/ 208 w 244"/>
                <a:gd name="T33" fmla="*/ 10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354">
                  <a:moveTo>
                    <a:pt x="208" y="354"/>
                  </a:moveTo>
                  <a:cubicBezTo>
                    <a:pt x="108" y="207"/>
                    <a:pt x="108" y="207"/>
                    <a:pt x="108" y="207"/>
                  </a:cubicBezTo>
                  <a:cubicBezTo>
                    <a:pt x="30" y="207"/>
                    <a:pt x="30" y="207"/>
                    <a:pt x="30" y="207"/>
                  </a:cubicBezTo>
                  <a:cubicBezTo>
                    <a:pt x="30" y="354"/>
                    <a:pt x="30" y="354"/>
                    <a:pt x="30" y="354"/>
                  </a:cubicBezTo>
                  <a:cubicBezTo>
                    <a:pt x="0" y="354"/>
                    <a:pt x="0" y="354"/>
                    <a:pt x="0" y="354"/>
                  </a:cubicBezTo>
                  <a:cubicBezTo>
                    <a:pt x="0" y="0"/>
                    <a:pt x="0" y="0"/>
                    <a:pt x="0" y="0"/>
                  </a:cubicBezTo>
                  <a:cubicBezTo>
                    <a:pt x="132" y="0"/>
                    <a:pt x="132" y="0"/>
                    <a:pt x="132" y="0"/>
                  </a:cubicBezTo>
                  <a:cubicBezTo>
                    <a:pt x="193" y="0"/>
                    <a:pt x="240" y="39"/>
                    <a:pt x="240" y="103"/>
                  </a:cubicBezTo>
                  <a:cubicBezTo>
                    <a:pt x="240" y="167"/>
                    <a:pt x="194" y="203"/>
                    <a:pt x="142" y="205"/>
                  </a:cubicBezTo>
                  <a:cubicBezTo>
                    <a:pt x="244" y="354"/>
                    <a:pt x="244" y="354"/>
                    <a:pt x="244" y="354"/>
                  </a:cubicBezTo>
                  <a:lnTo>
                    <a:pt x="208" y="354"/>
                  </a:lnTo>
                  <a:close/>
                  <a:moveTo>
                    <a:pt x="208" y="103"/>
                  </a:moveTo>
                  <a:cubicBezTo>
                    <a:pt x="208" y="59"/>
                    <a:pt x="176" y="27"/>
                    <a:pt x="130" y="27"/>
                  </a:cubicBezTo>
                  <a:cubicBezTo>
                    <a:pt x="30" y="27"/>
                    <a:pt x="30" y="27"/>
                    <a:pt x="30" y="27"/>
                  </a:cubicBezTo>
                  <a:cubicBezTo>
                    <a:pt x="30" y="180"/>
                    <a:pt x="30" y="180"/>
                    <a:pt x="30" y="180"/>
                  </a:cubicBezTo>
                  <a:cubicBezTo>
                    <a:pt x="130" y="180"/>
                    <a:pt x="130" y="180"/>
                    <a:pt x="130" y="180"/>
                  </a:cubicBezTo>
                  <a:cubicBezTo>
                    <a:pt x="176" y="180"/>
                    <a:pt x="208" y="148"/>
                    <a:pt x="208"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37"/>
            <p:cNvSpPr>
              <a:spLocks noChangeArrowheads="1"/>
            </p:cNvSpPr>
            <p:nvPr userDrawn="1"/>
          </p:nvSpPr>
          <p:spPr bwMode="white">
            <a:xfrm>
              <a:off x="7233" y="4079"/>
              <a:ext cx="8" cy="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Text Placeholder 53"/>
          <p:cNvSpPr>
            <a:spLocks noGrp="1"/>
          </p:cNvSpPr>
          <p:nvPr>
            <p:ph type="body" sz="quarter" idx="12" hasCustomPrompt="1"/>
          </p:nvPr>
        </p:nvSpPr>
        <p:spPr>
          <a:xfrm>
            <a:off x="304800" y="998779"/>
            <a:ext cx="4775200" cy="579437"/>
          </a:xfrm>
        </p:spPr>
        <p:txBody>
          <a:bodyPr/>
          <a:lstStyle>
            <a:lvl1pPr>
              <a:buNone/>
              <a:defRPr sz="1800" spc="-50" baseline="0">
                <a:gradFill>
                  <a:gsLst>
                    <a:gs pos="0">
                      <a:schemeClr val="tx1">
                        <a:alpha val="50000"/>
                      </a:schemeClr>
                    </a:gs>
                    <a:gs pos="100000">
                      <a:schemeClr val="tx1">
                        <a:alpha val="50000"/>
                      </a:schemeClr>
                    </a:gs>
                  </a:gsLst>
                  <a:lin ang="5400000" scaled="1"/>
                </a:gradFill>
              </a:defRPr>
            </a:lvl1pPr>
          </a:lstStyle>
          <a:p>
            <a:pPr lvl="0"/>
            <a:r>
              <a:rPr lang="en-US" dirty="0"/>
              <a:t>Date Placeholder: Month, Day, Year</a:t>
            </a:r>
          </a:p>
        </p:txBody>
      </p:sp>
    </p:spTree>
    <p:extLst>
      <p:ext uri="{BB962C8B-B14F-4D97-AF65-F5344CB8AC3E}">
        <p14:creationId xmlns:p14="http://schemas.microsoft.com/office/powerpoint/2010/main" val="366462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219200"/>
            <a:ext cx="11582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030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7"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8"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
        <p:nvSpPr>
          <p:cNvPr id="6" name="Text Placeholder 5"/>
          <p:cNvSpPr>
            <a:spLocks noGrp="1"/>
          </p:cNvSpPr>
          <p:nvPr>
            <p:ph type="body" sz="quarter" idx="10"/>
          </p:nvPr>
        </p:nvSpPr>
        <p:spPr>
          <a:xfrm>
            <a:off x="304800" y="1219200"/>
            <a:ext cx="57150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1"/>
          </p:nvPr>
        </p:nvSpPr>
        <p:spPr>
          <a:xfrm>
            <a:off x="6019800" y="1219200"/>
            <a:ext cx="5867400" cy="5181600"/>
          </a:xfrm>
        </p:spPr>
        <p:txBody>
          <a:bodyPr/>
          <a:lstStyle>
            <a:lvl1pPr marL="466725" indent="-466725">
              <a:buClr>
                <a:schemeClr val="accent5"/>
              </a:buClr>
              <a:tabLst/>
              <a:defRPr/>
            </a:lvl1pPr>
            <a:lvl2pPr marL="466725" indent="-466725">
              <a:buClr>
                <a:schemeClr val="accent5"/>
              </a:buClr>
              <a:tabLst/>
              <a:defRPr/>
            </a:lvl2pPr>
            <a:lvl3pPr marL="466725" indent="-466725">
              <a:buClr>
                <a:schemeClr val="accent5"/>
              </a:buClr>
              <a:tabLst/>
              <a:defRPr/>
            </a:lvl3pPr>
            <a:lvl4pPr marL="466725" indent="-466725">
              <a:buClr>
                <a:schemeClr val="accent5"/>
              </a:buClr>
              <a:tabLst/>
              <a:defRPr/>
            </a:lvl4pPr>
            <a:lvl5pPr marL="466725" indent="-466725">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090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348822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88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52956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11582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37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a:t>© F5 Networks  |  CONFIDENTIAL</a:t>
            </a:r>
            <a:endParaRPr lang="en-US" dirty="0"/>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p:nvPr>
        </p:nvSpPr>
        <p:spPr>
          <a:xfrm>
            <a:off x="304800" y="1828800"/>
            <a:ext cx="57150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p:cNvSpPr>
            <a:spLocks noGrp="1"/>
          </p:cNvSpPr>
          <p:nvPr>
            <p:ph type="body" sz="quarter" idx="14"/>
          </p:nvPr>
        </p:nvSpPr>
        <p:spPr>
          <a:xfrm>
            <a:off x="6019800" y="1828800"/>
            <a:ext cx="5867400" cy="4572000"/>
          </a:xfrm>
        </p:spPr>
        <p:txBody>
          <a:bodyPr/>
          <a:lstStyle>
            <a:lvl1pPr marL="463550" indent="-463550">
              <a:buClr>
                <a:schemeClr val="accent5"/>
              </a:buClr>
              <a:tabLst/>
              <a:defRPr/>
            </a:lvl1pPr>
            <a:lvl2pPr marL="463550" indent="-463550">
              <a:buClr>
                <a:schemeClr val="accent5"/>
              </a:buClr>
              <a:tabLst/>
              <a:defRPr/>
            </a:lvl2pPr>
            <a:lvl3pPr marL="463550" indent="-463550">
              <a:buClr>
                <a:schemeClr val="accent5"/>
              </a:buClr>
              <a:tabLst/>
              <a:defRPr/>
            </a:lvl3pPr>
            <a:lvl4pPr marL="463550" indent="-463550">
              <a:buClr>
                <a:schemeClr val="accent5"/>
              </a:buClr>
              <a:tabLst/>
              <a:defRPr/>
            </a:lvl4pPr>
            <a:lvl5pPr marL="463550" indent="-463550">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45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5" name="Straight Connector 4"/>
          <p:cNvCxnSpPr/>
          <p:nvPr userDrawn="1"/>
        </p:nvCxnSpPr>
        <p:spPr>
          <a:xfrm>
            <a:off x="5695950" y="4062248"/>
            <a:ext cx="800100" cy="0"/>
          </a:xfrm>
          <a:prstGeom prst="line">
            <a:avLst/>
          </a:prstGeom>
          <a:ln w="1143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5"/>
          <p:cNvSpPr>
            <a:spLocks noGrp="1"/>
          </p:cNvSpPr>
          <p:nvPr>
            <p:ph type="title" hasCustomPrompt="1"/>
          </p:nvPr>
        </p:nvSpPr>
        <p:spPr>
          <a:xfrm>
            <a:off x="1409700" y="2461074"/>
            <a:ext cx="9372600" cy="1371600"/>
          </a:xfrm>
        </p:spPr>
        <p:txBody>
          <a:bodyPr vert="horz" lIns="155448" tIns="155448" rIns="155448" bIns="155448" rtlCol="0" anchor="b" anchorCtr="0">
            <a:noAutofit/>
          </a:bodyPr>
          <a:lstStyle>
            <a:lvl1pPr algn="ctr">
              <a:defRPr lang="en-US" sz="6600" cap="all" spc="-200" baseline="0" smtClean="0">
                <a:latin typeface="+mn-lt"/>
                <a:ea typeface="+mn-ea"/>
              </a:defRPr>
            </a:lvl1pPr>
          </a:lstStyle>
          <a:p>
            <a:pPr marL="0" lvl="0" indent="0" algn="ctr">
              <a:spcBef>
                <a:spcPts val="1000"/>
              </a:spcBef>
              <a:buFontTx/>
            </a:pPr>
            <a:r>
              <a:rPr lang="en-US" dirty="0"/>
              <a:t>SECTION TITLE</a:t>
            </a:r>
          </a:p>
        </p:txBody>
      </p:sp>
    </p:spTree>
    <p:extLst>
      <p:ext uri="{BB962C8B-B14F-4D97-AF65-F5344CB8AC3E}">
        <p14:creationId xmlns:p14="http://schemas.microsoft.com/office/powerpoint/2010/main" val="24268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16077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09700" y="2414016"/>
            <a:ext cx="9372600" cy="1371600"/>
          </a:xfrm>
        </p:spPr>
        <p:txBody>
          <a:bodyPr vert="horz" lIns="155448" tIns="155448" rIns="155448" bIns="155448" rtlCol="0">
            <a:noAutofit/>
          </a:bodyPr>
          <a:lstStyle>
            <a:lvl1pPr algn="ctr">
              <a:defRPr lang="en-US" sz="8000" spc="-200" baseline="0" dirty="0" smtClean="0">
                <a:latin typeface="+mn-lt"/>
                <a:ea typeface="+mn-ea"/>
              </a:defRPr>
            </a:lvl1pPr>
          </a:lstStyle>
          <a:p>
            <a:pPr marL="0" lvl="0" indent="0" algn="ctr">
              <a:spcBef>
                <a:spcPts val="1000"/>
              </a:spcBef>
              <a:buFontTx/>
            </a:pPr>
            <a:r>
              <a:rPr lang="en-US" dirty="0"/>
              <a:t>Thank You</a:t>
            </a:r>
          </a:p>
        </p:txBody>
      </p:sp>
      <p:cxnSp>
        <p:nvCxnSpPr>
          <p:cNvPr id="5" name="Straight Connector 4"/>
          <p:cNvCxnSpPr/>
          <p:nvPr userDrawn="1"/>
        </p:nvCxnSpPr>
        <p:spPr>
          <a:xfrm>
            <a:off x="569595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9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dar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38043">
                      <a:schemeClr val="tx1"/>
                    </a:gs>
                    <a:gs pos="70000">
                      <a:schemeClr val="tx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0979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7983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light)">
    <p:bg>
      <p:bgRef idx="1001">
        <a:schemeClr val="bg1"/>
      </p:bgRef>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26087">
                      <a:schemeClr val="bg1">
                        <a:lumMod val="50000"/>
                      </a:schemeClr>
                    </a:gs>
                    <a:gs pos="69000">
                      <a:schemeClr val="bg1">
                        <a:lumMod val="50000"/>
                      </a:schemeClr>
                    </a:gs>
                  </a:gsLst>
                  <a:lin ang="5400000" scaled="1"/>
                </a:gradFill>
              </a:defRPr>
            </a:lvl1pPr>
          </a:lstStyle>
          <a:p>
            <a:r>
              <a:rPr lang="en-US"/>
              <a:t>© F5 Networks  |  CONFIDENTIAL</a:t>
            </a:r>
            <a:endParaRPr lang="en-US" dirty="0"/>
          </a:p>
        </p:txBody>
      </p:sp>
      <p:sp>
        <p:nvSpPr>
          <p:cNvPr id="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26087">
                      <a:schemeClr val="bg1">
                        <a:lumMod val="50000"/>
                      </a:schemeClr>
                    </a:gs>
                    <a:gs pos="69000">
                      <a:schemeClr val="bg1">
                        <a:lumMod val="50000"/>
                      </a:schemeClr>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180821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Map (Large)">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pic>
        <p:nvPicPr>
          <p:cNvPr id="5" name="Picture 4"/>
          <p:cNvPicPr>
            <a:picLocks noChangeAspect="1"/>
          </p:cNvPicPr>
          <p:nvPr userDrawn="1"/>
        </p:nvPicPr>
        <p:blipFill>
          <a:blip r:embed="rId2">
            <a:lum bright="22000"/>
          </a:blip>
          <a:stretch>
            <a:fillRect/>
          </a:stretch>
        </p:blipFill>
        <p:spPr>
          <a:xfrm>
            <a:off x="0" y="484632"/>
            <a:ext cx="12192000" cy="5946832"/>
          </a:xfrm>
          <a:prstGeom prst="rect">
            <a:avLst/>
          </a:prstGeom>
        </p:spPr>
      </p:pic>
    </p:spTree>
    <p:extLst>
      <p:ext uri="{BB962C8B-B14F-4D97-AF65-F5344CB8AC3E}">
        <p14:creationId xmlns:p14="http://schemas.microsoft.com/office/powerpoint/2010/main" val="330966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5 Penultimate Slide (dar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03586" y="1998303"/>
            <a:ext cx="3384828" cy="2658194"/>
          </a:xfrm>
          <a:prstGeom prst="rect">
            <a:avLst/>
          </a:prstGeom>
        </p:spPr>
      </p:pic>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6827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5 End Slide (dark)">
    <p:spTree>
      <p:nvGrpSpPr>
        <p:cNvPr id="1" name=""/>
        <p:cNvGrpSpPr/>
        <p:nvPr/>
      </p:nvGrpSpPr>
      <p:grpSpPr>
        <a:xfrm>
          <a:off x="0" y="0"/>
          <a:ext cx="0" cy="0"/>
          <a:chOff x="0" y="0"/>
          <a:chExt cx="0" cy="0"/>
        </a:xfrm>
      </p:grpSpPr>
      <p:grpSp>
        <p:nvGrpSpPr>
          <p:cNvPr id="5" name="Group 4"/>
          <p:cNvGrpSpPr/>
          <p:nvPr userDrawn="1"/>
        </p:nvGrpSpPr>
        <p:grpSpPr bwMode="gray">
          <a:xfrm>
            <a:off x="4629083" y="1841637"/>
            <a:ext cx="2929156" cy="2929160"/>
            <a:chOff x="4864938" y="1600200"/>
            <a:chExt cx="2457445" cy="2457446"/>
          </a:xfrm>
        </p:grpSpPr>
        <p:sp>
          <p:nvSpPr>
            <p:cNvPr id="6" name="Rectangle 5"/>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8" name="Freeform 7"/>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3922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p>
        </p:txBody>
      </p:sp>
      <p:sp>
        <p:nvSpPr>
          <p:cNvPr id="12" name="Footer Placeholder 22"/>
          <p:cNvSpPr txBox="1">
            <a:spLocks/>
          </p:cNvSpPr>
          <p:nvPr/>
        </p:nvSpPr>
        <p:spPr>
          <a:xfrm>
            <a:off x="-4637" y="6528816"/>
            <a:ext cx="12201273" cy="329184"/>
          </a:xfrm>
          <a:prstGeom prst="rect">
            <a:avLst/>
          </a:prstGeom>
          <a:solidFill>
            <a:srgbClr val="E1E1E1"/>
          </a:solidFill>
        </p:spPr>
        <p:txBody>
          <a:bodyPr vert="horz" wrap="square" lIns="502789" tIns="0" rIns="0" bIns="0" rtlCol="0" anchor="ctr">
            <a:noAutofit/>
          </a:bodyPr>
          <a:lstStyle>
            <a:defPPr>
              <a:defRPr lang="en-US"/>
            </a:defPPr>
            <a:lvl1pPr marL="0" algn="l" defTabSz="914400" rtl="0" eaLnBrk="1" latinLnBrk="0" hangingPunct="1">
              <a:defRPr lang="en-US" sz="1100" b="0" kern="1200" smtClean="0">
                <a:solidFill>
                  <a:schemeClr val="tx2"/>
                </a:solidFill>
                <a:effectLst/>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buClr>
                <a:schemeClr val="bg1">
                  <a:lumMod val="65000"/>
                </a:schemeClr>
              </a:buClr>
              <a:buFont typeface="Arial" pitchFamily="34" charset="0"/>
              <a:buNone/>
            </a:pPr>
            <a:r>
              <a:rPr lang="en-US" sz="1100">
                <a:solidFill>
                  <a:schemeClr val="tx1">
                    <a:lumMod val="50000"/>
                    <a:lumOff val="50000"/>
                  </a:schemeClr>
                </a:solidFill>
              </a:rPr>
              <a:t>© F5 Networks, Inc</a:t>
            </a:r>
          </a:p>
        </p:txBody>
      </p:sp>
      <p:sp>
        <p:nvSpPr>
          <p:cNvPr id="13" name="Slide Number Placeholder 23"/>
          <p:cNvSpPr txBox="1">
            <a:spLocks/>
          </p:cNvSpPr>
          <p:nvPr/>
        </p:nvSpPr>
        <p:spPr>
          <a:xfrm>
            <a:off x="9878093" y="6537960"/>
            <a:ext cx="1829276" cy="320040"/>
          </a:xfrm>
          <a:prstGeom prst="rect">
            <a:avLst/>
          </a:prstGeom>
        </p:spPr>
        <p:txBody>
          <a:bodyPr vert="horz" wrap="square" lIns="0" tIns="0" rIns="0" bIns="0" rtlCol="0" anchor="ctr">
            <a:noAutofit/>
          </a:bodyPr>
          <a:lstStyle>
            <a:defPPr>
              <a:defRPr lang="en-US"/>
            </a:defPPr>
            <a:lvl1pPr marL="0" algn="l" defTabSz="914400" rtl="0" eaLnBrk="1" latinLnBrk="0" hangingPunct="1">
              <a:defRPr lang="en-US" sz="1100" kern="120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buClr>
                <a:schemeClr val="bg1">
                  <a:lumMod val="65000"/>
                </a:schemeClr>
              </a:buClr>
              <a:buFont typeface="Arial" pitchFamily="34" charset="0"/>
              <a:buNone/>
            </a:pPr>
            <a:fld id="{E3478E0D-5E5A-48FD-88C4-CB656095AEC5}" type="slidenum">
              <a:rPr lang="en-US" sz="1100" smtClean="0">
                <a:solidFill>
                  <a:schemeClr val="tx1">
                    <a:lumMod val="50000"/>
                    <a:lumOff val="50000"/>
                  </a:schemeClr>
                </a:solidFill>
              </a:rPr>
              <a:pPr algn="r">
                <a:lnSpc>
                  <a:spcPct val="90000"/>
                </a:lnSpc>
                <a:buClr>
                  <a:schemeClr val="bg1">
                    <a:lumMod val="65000"/>
                  </a:schemeClr>
                </a:buClr>
                <a:buFont typeface="Arial" pitchFamily="34" charset="0"/>
                <a:buNone/>
              </a:pPr>
              <a:t>‹#›</a:t>
            </a:fld>
            <a:endParaRPr lang="en-US" sz="1100" dirty="0">
              <a:solidFill>
                <a:schemeClr val="tx1">
                  <a:lumMod val="50000"/>
                  <a:lumOff val="50000"/>
                </a:schemeClr>
              </a:solidFill>
            </a:endParaRPr>
          </a:p>
        </p:txBody>
      </p:sp>
    </p:spTree>
    <p:extLst>
      <p:ext uri="{BB962C8B-B14F-4D97-AF65-F5344CB8AC3E}">
        <p14:creationId xmlns:p14="http://schemas.microsoft.com/office/powerpoint/2010/main" val="3122491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61074"/>
            <a:ext cx="9372600" cy="1371600"/>
          </a:xfrm>
        </p:spPr>
        <p:txBody>
          <a:bodyPr anchor="b" anchorCtr="0"/>
          <a:lstStyle>
            <a:lvl1pPr algn="ctr">
              <a:buFontTx/>
              <a:buNone/>
              <a:defRPr sz="6598" spc="-200" baseline="0"/>
            </a:lvl1pPr>
            <a:lvl2pPr>
              <a:buFontTx/>
              <a:buNone/>
              <a:defRPr/>
            </a:lvl2pPr>
            <a:lvl3pPr>
              <a:buFontTx/>
              <a:buNone/>
              <a:defRPr/>
            </a:lvl3pPr>
            <a:lvl4pPr>
              <a:buFontTx/>
              <a:buNone/>
              <a:defRPr/>
            </a:lvl4pPr>
            <a:lvl5pPr>
              <a:buFontTx/>
              <a:buNone/>
              <a:defRPr/>
            </a:lvl5pPr>
          </a:lstStyle>
          <a:p>
            <a:pPr lvl="0"/>
            <a:r>
              <a:rPr lang="en-US"/>
              <a:t>SECTION TITLE</a:t>
            </a:r>
          </a:p>
        </p:txBody>
      </p:sp>
    </p:spTree>
    <p:extLst>
      <p:ext uri="{BB962C8B-B14F-4D97-AF65-F5344CB8AC3E}">
        <p14:creationId xmlns:p14="http://schemas.microsoft.com/office/powerpoint/2010/main" val="3738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black">
          <a:xfrm>
            <a:off x="304801" y="1694066"/>
            <a:ext cx="11430000" cy="2142125"/>
          </a:xfrm>
          <a:noFill/>
        </p:spPr>
        <p:txBody>
          <a:bodyPr wrap="square" lIns="155448" tIns="155448" rIns="155448" bIns="155448" rtlCol="0" anchor="b" anchorCtr="0">
            <a:spAutoFit/>
          </a:bodyPr>
          <a:lstStyle>
            <a:lvl1pPr>
              <a:defRPr lang="en-US" sz="6598" b="1" spc="-200" dirty="0">
                <a:gradFill>
                  <a:gsLst>
                    <a:gs pos="0">
                      <a:schemeClr val="bg1"/>
                    </a:gs>
                    <a:gs pos="99000">
                      <a:schemeClr val="bg1"/>
                    </a:gs>
                  </a:gsLst>
                  <a:lin ang="5400000" scaled="1"/>
                </a:gradFill>
                <a:ea typeface="+mn-ea"/>
              </a:defRPr>
            </a:lvl1pPr>
          </a:lstStyle>
          <a:p>
            <a:pPr marL="0" lvl="0"/>
            <a:r>
              <a:rPr lang="en-US"/>
              <a:t>Presentation </a:t>
            </a:r>
            <a:br>
              <a:rPr lang="en-US"/>
            </a:br>
            <a:r>
              <a:rPr lang="en-US"/>
              <a:t>Title Placeholder</a:t>
            </a:r>
          </a:p>
        </p:txBody>
      </p:sp>
      <p:sp>
        <p:nvSpPr>
          <p:cNvPr id="3" name="Subtitle 2"/>
          <p:cNvSpPr>
            <a:spLocks noGrp="1"/>
          </p:cNvSpPr>
          <p:nvPr>
            <p:ph type="subTitle" idx="1" hasCustomPrompt="1"/>
          </p:nvPr>
        </p:nvSpPr>
        <p:spPr bwMode="black">
          <a:xfrm>
            <a:off x="304801" y="4894446"/>
            <a:ext cx="11430000" cy="701731"/>
          </a:xfrm>
          <a:noFill/>
        </p:spPr>
        <p:txBody>
          <a:bodyPr wrap="square" lIns="155448" tIns="155448" rIns="155448" bIns="155448" rtlCol="0">
            <a:spAutoFit/>
          </a:bodyPr>
          <a:lstStyle>
            <a:lvl1pPr marL="0" indent="0">
              <a:buFontTx/>
              <a:buNone/>
              <a:defRPr lang="en-US" sz="2799" b="0" spc="-50" baseline="0" dirty="0">
                <a:gradFill>
                  <a:gsLst>
                    <a:gs pos="0">
                      <a:schemeClr val="bg1"/>
                    </a:gs>
                    <a:gs pos="99000">
                      <a:schemeClr val="bg1"/>
                    </a:gs>
                  </a:gsLst>
                  <a:lin ang="5400000" scaled="1"/>
                </a:gradFill>
              </a:defRPr>
            </a:lvl1pPr>
          </a:lstStyle>
          <a:p>
            <a:pPr marL="0" lvl="0"/>
            <a:r>
              <a:rPr lang="en-US"/>
              <a:t>Speaker Name, Job Title</a:t>
            </a:r>
          </a:p>
        </p:txBody>
      </p:sp>
      <p:sp>
        <p:nvSpPr>
          <p:cNvPr id="12" name="Text Placeholder 11"/>
          <p:cNvSpPr>
            <a:spLocks noGrp="1"/>
          </p:cNvSpPr>
          <p:nvPr>
            <p:ph type="body" sz="quarter" idx="11" hasCustomPrompt="1"/>
          </p:nvPr>
        </p:nvSpPr>
        <p:spPr>
          <a:xfrm>
            <a:off x="304800" y="1014987"/>
            <a:ext cx="4762500" cy="590931"/>
          </a:xfrm>
          <a:noFill/>
        </p:spPr>
        <p:txBody>
          <a:bodyPr vert="horz" wrap="square" lIns="155448" tIns="155448" rIns="155448" bIns="155448" rtlCol="0">
            <a:spAutoFit/>
          </a:bodyPr>
          <a:lstStyle>
            <a:lvl1pPr>
              <a:buFontTx/>
              <a:buNone/>
              <a:defRPr lang="en-US" sz="1999" spc="-50" dirty="0">
                <a:gradFill>
                  <a:gsLst>
                    <a:gs pos="0">
                      <a:schemeClr val="bg1">
                        <a:alpha val="50000"/>
                      </a:schemeClr>
                    </a:gs>
                    <a:gs pos="99000">
                      <a:schemeClr val="bg1">
                        <a:alpha val="50000"/>
                      </a:schemeClr>
                    </a:gs>
                  </a:gsLst>
                  <a:lin ang="5400000" scaled="1"/>
                </a:gradFill>
              </a:defRPr>
            </a:lvl1pPr>
          </a:lstStyle>
          <a:p>
            <a:pPr marL="0" lvl="0" indent="0">
              <a:buNone/>
            </a:pPr>
            <a:r>
              <a:rPr lang="en-US"/>
              <a:t>Date</a:t>
            </a:r>
          </a:p>
        </p:txBody>
      </p:sp>
      <p:cxnSp>
        <p:nvCxnSpPr>
          <p:cNvPr id="8" name="Straight Connector 7"/>
          <p:cNvCxnSpPr/>
          <p:nvPr userDrawn="1"/>
        </p:nvCxnSpPr>
        <p:spPr>
          <a:xfrm>
            <a:off x="457200"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304800" y="4514369"/>
            <a:ext cx="4114800" cy="590931"/>
          </a:xfrm>
          <a:prstGeom prst="rect">
            <a:avLst/>
          </a:prstGeom>
          <a:noFill/>
        </p:spPr>
        <p:txBody>
          <a:bodyPr wrap="square" lIns="155408" tIns="155408" rIns="155408" bIns="155408" rtlCol="0">
            <a:spAutoFit/>
          </a:bodyPr>
          <a:lstStyle/>
          <a:p>
            <a:r>
              <a:rPr lang="en-US" sz="1799" b="1" spc="-50" dirty="0">
                <a:gradFill>
                  <a:gsLst>
                    <a:gs pos="0">
                      <a:srgbClr val="FFFFFF">
                        <a:alpha val="50000"/>
                      </a:srgbClr>
                    </a:gs>
                    <a:gs pos="99000">
                      <a:srgbClr val="FFFFFF">
                        <a:alpha val="50000"/>
                      </a:srgbClr>
                    </a:gs>
                  </a:gsLst>
                  <a:lin ang="5400000" scaled="1"/>
                </a:gradFill>
                <a:cs typeface="Arial" panose="020B0604020202020204" pitchFamily="34" charset="0"/>
              </a:rPr>
              <a:t>PRESENTED BY:</a:t>
            </a:r>
          </a:p>
        </p:txBody>
      </p:sp>
    </p:spTree>
    <p:extLst>
      <p:ext uri="{BB962C8B-B14F-4D97-AF65-F5344CB8AC3E}">
        <p14:creationId xmlns:p14="http://schemas.microsoft.com/office/powerpoint/2010/main" val="31421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76313"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p:cNvSpPr>
            <a:spLocks noGrp="1"/>
          </p:cNvSpPr>
          <p:nvPr>
            <p:ph type="body" sz="quarter" idx="13"/>
          </p:nvPr>
        </p:nvSpPr>
        <p:spPr>
          <a:xfrm>
            <a:off x="304800"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219200"/>
            <a:ext cx="11582400" cy="5181600"/>
          </a:xfrm>
        </p:spPr>
        <p:txBody>
          <a:bodyPr/>
          <a:lstStyle>
            <a:lvl1pPr marL="344385" indent="-344385">
              <a:buClr>
                <a:schemeClr val="accent5"/>
              </a:buClr>
              <a:tabLst/>
              <a:defRPr/>
            </a:lvl1pPr>
            <a:lvl2pPr marL="688768" indent="-226945">
              <a:buClr>
                <a:schemeClr val="accent5"/>
              </a:buClr>
              <a:tabLst/>
              <a:defRPr/>
            </a:lvl2pPr>
            <a:lvl3pPr marL="968084" indent="-172986">
              <a:buClr>
                <a:schemeClr val="accent5"/>
              </a:buClr>
              <a:tabLst/>
              <a:defRPr/>
            </a:lvl3pPr>
            <a:lvl4pPr marL="1204552" indent="-171399">
              <a:buClr>
                <a:schemeClr val="accent5"/>
              </a:buClr>
              <a:tabLst/>
              <a:defRPr/>
            </a:lvl4pPr>
            <a:lvl5pPr marL="1429909" indent="-171399">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8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5"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6"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75929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bwMode="invGray">
      <p:bgPr>
        <a:solidFill>
          <a:schemeClr val="tx2"/>
        </a:solidFill>
        <a:effectLst/>
      </p:bgPr>
    </p:bg>
    <p:spTree>
      <p:nvGrpSpPr>
        <p:cNvPr id="1" name=""/>
        <p:cNvGrpSpPr/>
        <p:nvPr/>
      </p:nvGrpSpPr>
      <p:grpSpPr>
        <a:xfrm>
          <a:off x="0" y="0"/>
          <a:ext cx="0" cy="0"/>
          <a:chOff x="0" y="0"/>
          <a:chExt cx="0" cy="0"/>
        </a:xfrm>
      </p:grpSpPr>
      <p:cxnSp>
        <p:nvCxnSpPr>
          <p:cNvPr id="704" name="Straight Connector 703"/>
          <p:cNvCxnSpPr/>
          <p:nvPr userDrawn="1"/>
        </p:nvCxnSpPr>
        <p:spPr>
          <a:xfrm>
            <a:off x="5695951" y="4062248"/>
            <a:ext cx="800100" cy="0"/>
          </a:xfrm>
          <a:prstGeom prst="line">
            <a:avLst/>
          </a:prstGeom>
          <a:ln w="1143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1409701" y="2414016"/>
            <a:ext cx="9372600" cy="1371600"/>
          </a:xfrm>
        </p:spPr>
        <p:txBody>
          <a:bodyPr/>
          <a:lstStyle>
            <a:lvl1pPr algn="ctr">
              <a:buFontTx/>
              <a:buNone/>
              <a:defRPr sz="7998" spc="-200" baseline="0"/>
            </a:lvl1pPr>
            <a:lvl2pPr>
              <a:buFontTx/>
              <a:buNone/>
              <a:defRPr/>
            </a:lvl2pPr>
            <a:lvl3pPr>
              <a:buFontTx/>
              <a:buNone/>
              <a:defRPr/>
            </a:lvl3pPr>
            <a:lvl4pPr>
              <a:buFontTx/>
              <a:buNone/>
              <a:defRPr/>
            </a:lvl4pPr>
            <a:lvl5pPr>
              <a:buFontTx/>
              <a:buNone/>
              <a:defRPr/>
            </a:lvl5pPr>
          </a:lstStyle>
          <a:p>
            <a:pPr lvl="0"/>
            <a:r>
              <a:rPr lang="en-US"/>
              <a:t>Thank You</a:t>
            </a:r>
          </a:p>
        </p:txBody>
      </p:sp>
    </p:spTree>
    <p:extLst>
      <p:ext uri="{BB962C8B-B14F-4D97-AF65-F5344CB8AC3E}">
        <p14:creationId xmlns:p14="http://schemas.microsoft.com/office/powerpoint/2010/main" val="65354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dark)">
    <p:bg>
      <p:bgPr>
        <a:solidFill>
          <a:schemeClr val="tx2"/>
        </a:solidFill>
        <a:effectLst/>
      </p:bgPr>
    </p:bg>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5"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302373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5 End Slide (dark)">
    <p:bg>
      <p:bgPr>
        <a:solidFill>
          <a:schemeClr val="tx2"/>
        </a:solidFill>
        <a:effectLst/>
      </p:bgPr>
    </p:bg>
    <p:spTree>
      <p:nvGrpSpPr>
        <p:cNvPr id="1" name=""/>
        <p:cNvGrpSpPr/>
        <p:nvPr/>
      </p:nvGrpSpPr>
      <p:grpSpPr>
        <a:xfrm>
          <a:off x="0" y="0"/>
          <a:ext cx="0" cy="0"/>
          <a:chOff x="0" y="0"/>
          <a:chExt cx="0" cy="0"/>
        </a:xfrm>
      </p:grpSpPr>
      <p:sp>
        <p:nvSpPr>
          <p:cNvPr id="9" name="AutoShape 4"/>
          <p:cNvSpPr>
            <a:spLocks noChangeAspect="1" noChangeArrowheads="1" noTextEdit="1"/>
          </p:cNvSpPr>
          <p:nvPr/>
        </p:nvSpPr>
        <p:spPr bwMode="auto">
          <a:xfrm>
            <a:off x="3076681" y="1600200"/>
            <a:ext cx="6035462" cy="34120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sp>
        <p:nvSpPr>
          <p:cNvPr id="10" name="Rectangle 9"/>
          <p:cNvSpPr>
            <a:spLocks noChangeArrowheads="1"/>
          </p:cNvSpPr>
          <p:nvPr/>
        </p:nvSpPr>
        <p:spPr bwMode="auto">
          <a:xfrm>
            <a:off x="3076681" y="1600200"/>
            <a:ext cx="6035462" cy="3412034"/>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4D4F53"/>
              </a:solidFill>
            </a:endParaRPr>
          </a:p>
        </p:txBody>
      </p:sp>
      <p:grpSp>
        <p:nvGrpSpPr>
          <p:cNvPr id="17" name="Group 16"/>
          <p:cNvGrpSpPr/>
          <p:nvPr userDrawn="1"/>
        </p:nvGrpSpPr>
        <p:grpSpPr bwMode="gray">
          <a:xfrm>
            <a:off x="4629084" y="1364343"/>
            <a:ext cx="2929156" cy="2929160"/>
            <a:chOff x="4864938" y="1600200"/>
            <a:chExt cx="2457445" cy="2457446"/>
          </a:xfrm>
        </p:grpSpPr>
        <p:sp>
          <p:nvSpPr>
            <p:cNvPr id="12" name="Rectangle 11"/>
            <p:cNvSpPr>
              <a:spLocks noChangeArrowheads="1"/>
            </p:cNvSpPr>
            <p:nvPr/>
          </p:nvSpPr>
          <p:spPr bwMode="gray">
            <a:xfrm>
              <a:off x="4864938" y="1600200"/>
              <a:ext cx="2457445" cy="2457446"/>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3" name="Freeform 12"/>
            <p:cNvSpPr>
              <a:spLocks noEditPoints="1"/>
            </p:cNvSpPr>
            <p:nvPr/>
          </p:nvSpPr>
          <p:spPr bwMode="gray">
            <a:xfrm>
              <a:off x="7124857" y="3332129"/>
              <a:ext cx="154717" cy="152464"/>
            </a:xfrm>
            <a:custGeom>
              <a:avLst/>
              <a:gdLst>
                <a:gd name="T0" fmla="*/ 70 w 87"/>
                <a:gd name="T1" fmla="*/ 17 h 86"/>
                <a:gd name="T2" fmla="*/ 80 w 87"/>
                <a:gd name="T3" fmla="*/ 43 h 86"/>
                <a:gd name="T4" fmla="*/ 70 w 87"/>
                <a:gd name="T5" fmla="*/ 69 h 86"/>
                <a:gd name="T6" fmla="*/ 43 w 87"/>
                <a:gd name="T7" fmla="*/ 80 h 86"/>
                <a:gd name="T8" fmla="*/ 17 w 87"/>
                <a:gd name="T9" fmla="*/ 69 h 86"/>
                <a:gd name="T10" fmla="*/ 6 w 87"/>
                <a:gd name="T11" fmla="*/ 43 h 86"/>
                <a:gd name="T12" fmla="*/ 17 w 87"/>
                <a:gd name="T13" fmla="*/ 17 h 86"/>
                <a:gd name="T14" fmla="*/ 43 w 87"/>
                <a:gd name="T15" fmla="*/ 6 h 86"/>
                <a:gd name="T16" fmla="*/ 70 w 87"/>
                <a:gd name="T17" fmla="*/ 17 h 86"/>
                <a:gd name="T18" fmla="*/ 74 w 87"/>
                <a:gd name="T19" fmla="*/ 12 h 86"/>
                <a:gd name="T20" fmla="*/ 43 w 87"/>
                <a:gd name="T21" fmla="*/ 0 h 86"/>
                <a:gd name="T22" fmla="*/ 13 w 87"/>
                <a:gd name="T23" fmla="*/ 12 h 86"/>
                <a:gd name="T24" fmla="*/ 0 w 87"/>
                <a:gd name="T25" fmla="*/ 43 h 86"/>
                <a:gd name="T26" fmla="*/ 13 w 87"/>
                <a:gd name="T27" fmla="*/ 73 h 86"/>
                <a:gd name="T28" fmla="*/ 43 w 87"/>
                <a:gd name="T29" fmla="*/ 86 h 86"/>
                <a:gd name="T30" fmla="*/ 74 w 87"/>
                <a:gd name="T31" fmla="*/ 73 h 86"/>
                <a:gd name="T32" fmla="*/ 87 w 87"/>
                <a:gd name="T33" fmla="*/ 43 h 86"/>
                <a:gd name="T34" fmla="*/ 74 w 87"/>
                <a:gd name="T35" fmla="*/ 12 h 86"/>
                <a:gd name="T36" fmla="*/ 50 w 87"/>
                <a:gd name="T37" fmla="*/ 41 h 86"/>
                <a:gd name="T38" fmla="*/ 42 w 87"/>
                <a:gd name="T39" fmla="*/ 42 h 86"/>
                <a:gd name="T40" fmla="*/ 34 w 87"/>
                <a:gd name="T41" fmla="*/ 42 h 86"/>
                <a:gd name="T42" fmla="*/ 34 w 87"/>
                <a:gd name="T43" fmla="*/ 25 h 86"/>
                <a:gd name="T44" fmla="*/ 41 w 87"/>
                <a:gd name="T45" fmla="*/ 25 h 86"/>
                <a:gd name="T46" fmla="*/ 51 w 87"/>
                <a:gd name="T47" fmla="*/ 26 h 86"/>
                <a:gd name="T48" fmla="*/ 55 w 87"/>
                <a:gd name="T49" fmla="*/ 33 h 86"/>
                <a:gd name="T50" fmla="*/ 50 w 87"/>
                <a:gd name="T51" fmla="*/ 41 h 86"/>
                <a:gd name="T52" fmla="*/ 26 w 87"/>
                <a:gd name="T53" fmla="*/ 66 h 86"/>
                <a:gd name="T54" fmla="*/ 34 w 87"/>
                <a:gd name="T55" fmla="*/ 66 h 86"/>
                <a:gd name="T56" fmla="*/ 34 w 87"/>
                <a:gd name="T57" fmla="*/ 48 h 86"/>
                <a:gd name="T58" fmla="*/ 41 w 87"/>
                <a:gd name="T59" fmla="*/ 48 h 86"/>
                <a:gd name="T60" fmla="*/ 50 w 87"/>
                <a:gd name="T61" fmla="*/ 49 h 86"/>
                <a:gd name="T62" fmla="*/ 55 w 87"/>
                <a:gd name="T63" fmla="*/ 60 h 86"/>
                <a:gd name="T64" fmla="*/ 55 w 87"/>
                <a:gd name="T65" fmla="*/ 64 h 86"/>
                <a:gd name="T66" fmla="*/ 55 w 87"/>
                <a:gd name="T67" fmla="*/ 65 h 86"/>
                <a:gd name="T68" fmla="*/ 55 w 87"/>
                <a:gd name="T69" fmla="*/ 66 h 86"/>
                <a:gd name="T70" fmla="*/ 55 w 87"/>
                <a:gd name="T71" fmla="*/ 66 h 86"/>
                <a:gd name="T72" fmla="*/ 63 w 87"/>
                <a:gd name="T73" fmla="*/ 66 h 86"/>
                <a:gd name="T74" fmla="*/ 63 w 87"/>
                <a:gd name="T75" fmla="*/ 66 h 86"/>
                <a:gd name="T76" fmla="*/ 62 w 87"/>
                <a:gd name="T77" fmla="*/ 63 h 86"/>
                <a:gd name="T78" fmla="*/ 62 w 87"/>
                <a:gd name="T79" fmla="*/ 60 h 86"/>
                <a:gd name="T80" fmla="*/ 62 w 87"/>
                <a:gd name="T81" fmla="*/ 56 h 86"/>
                <a:gd name="T82" fmla="*/ 59 w 87"/>
                <a:gd name="T83" fmla="*/ 49 h 86"/>
                <a:gd name="T84" fmla="*/ 51 w 87"/>
                <a:gd name="T85" fmla="*/ 44 h 86"/>
                <a:gd name="T86" fmla="*/ 58 w 87"/>
                <a:gd name="T87" fmla="*/ 42 h 86"/>
                <a:gd name="T88" fmla="*/ 63 w 87"/>
                <a:gd name="T89" fmla="*/ 33 h 86"/>
                <a:gd name="T90" fmla="*/ 55 w 87"/>
                <a:gd name="T91" fmla="*/ 21 h 86"/>
                <a:gd name="T92" fmla="*/ 43 w 87"/>
                <a:gd name="T93" fmla="*/ 19 h 86"/>
                <a:gd name="T94" fmla="*/ 26 w 87"/>
                <a:gd name="T95" fmla="*/ 19 h 86"/>
                <a:gd name="T96" fmla="*/ 26 w 87"/>
                <a:gd name="T97" fmla="*/ 6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7" h="86">
                  <a:moveTo>
                    <a:pt x="70" y="17"/>
                  </a:moveTo>
                  <a:cubicBezTo>
                    <a:pt x="77" y="24"/>
                    <a:pt x="80" y="33"/>
                    <a:pt x="80" y="43"/>
                  </a:cubicBezTo>
                  <a:cubicBezTo>
                    <a:pt x="80" y="53"/>
                    <a:pt x="77" y="62"/>
                    <a:pt x="70" y="69"/>
                  </a:cubicBezTo>
                  <a:cubicBezTo>
                    <a:pt x="62" y="76"/>
                    <a:pt x="54" y="80"/>
                    <a:pt x="43" y="80"/>
                  </a:cubicBezTo>
                  <a:cubicBezTo>
                    <a:pt x="33" y="80"/>
                    <a:pt x="24" y="76"/>
                    <a:pt x="17" y="69"/>
                  </a:cubicBezTo>
                  <a:cubicBezTo>
                    <a:pt x="10" y="62"/>
                    <a:pt x="6" y="53"/>
                    <a:pt x="6" y="43"/>
                  </a:cubicBezTo>
                  <a:cubicBezTo>
                    <a:pt x="6" y="33"/>
                    <a:pt x="10" y="24"/>
                    <a:pt x="17" y="17"/>
                  </a:cubicBezTo>
                  <a:cubicBezTo>
                    <a:pt x="24" y="9"/>
                    <a:pt x="33" y="6"/>
                    <a:pt x="43" y="6"/>
                  </a:cubicBezTo>
                  <a:cubicBezTo>
                    <a:pt x="54" y="6"/>
                    <a:pt x="62" y="9"/>
                    <a:pt x="70" y="17"/>
                  </a:cubicBezTo>
                  <a:close/>
                  <a:moveTo>
                    <a:pt x="74" y="12"/>
                  </a:moveTo>
                  <a:cubicBezTo>
                    <a:pt x="65" y="4"/>
                    <a:pt x="55" y="0"/>
                    <a:pt x="43" y="0"/>
                  </a:cubicBezTo>
                  <a:cubicBezTo>
                    <a:pt x="32" y="0"/>
                    <a:pt x="21" y="4"/>
                    <a:pt x="13" y="12"/>
                  </a:cubicBezTo>
                  <a:cubicBezTo>
                    <a:pt x="5" y="21"/>
                    <a:pt x="0" y="31"/>
                    <a:pt x="0" y="43"/>
                  </a:cubicBezTo>
                  <a:cubicBezTo>
                    <a:pt x="0" y="55"/>
                    <a:pt x="5" y="65"/>
                    <a:pt x="13" y="73"/>
                  </a:cubicBezTo>
                  <a:cubicBezTo>
                    <a:pt x="21" y="82"/>
                    <a:pt x="31" y="86"/>
                    <a:pt x="43" y="86"/>
                  </a:cubicBezTo>
                  <a:cubicBezTo>
                    <a:pt x="55" y="86"/>
                    <a:pt x="65" y="82"/>
                    <a:pt x="74" y="73"/>
                  </a:cubicBezTo>
                  <a:cubicBezTo>
                    <a:pt x="82" y="65"/>
                    <a:pt x="87" y="55"/>
                    <a:pt x="87" y="43"/>
                  </a:cubicBezTo>
                  <a:cubicBezTo>
                    <a:pt x="87" y="31"/>
                    <a:pt x="82" y="21"/>
                    <a:pt x="74" y="12"/>
                  </a:cubicBezTo>
                  <a:close/>
                  <a:moveTo>
                    <a:pt x="50" y="41"/>
                  </a:moveTo>
                  <a:cubicBezTo>
                    <a:pt x="48" y="41"/>
                    <a:pt x="45" y="42"/>
                    <a:pt x="42" y="42"/>
                  </a:cubicBezTo>
                  <a:cubicBezTo>
                    <a:pt x="34" y="42"/>
                    <a:pt x="34" y="42"/>
                    <a:pt x="34" y="42"/>
                  </a:cubicBezTo>
                  <a:cubicBezTo>
                    <a:pt x="34" y="25"/>
                    <a:pt x="34" y="25"/>
                    <a:pt x="34" y="25"/>
                  </a:cubicBezTo>
                  <a:cubicBezTo>
                    <a:pt x="41" y="25"/>
                    <a:pt x="41" y="25"/>
                    <a:pt x="41" y="25"/>
                  </a:cubicBezTo>
                  <a:cubicBezTo>
                    <a:pt x="46" y="25"/>
                    <a:pt x="49" y="25"/>
                    <a:pt x="51" y="26"/>
                  </a:cubicBezTo>
                  <a:cubicBezTo>
                    <a:pt x="54" y="28"/>
                    <a:pt x="55" y="30"/>
                    <a:pt x="55" y="33"/>
                  </a:cubicBezTo>
                  <a:cubicBezTo>
                    <a:pt x="55" y="37"/>
                    <a:pt x="53" y="39"/>
                    <a:pt x="50" y="41"/>
                  </a:cubicBezTo>
                  <a:close/>
                  <a:moveTo>
                    <a:pt x="26" y="66"/>
                  </a:moveTo>
                  <a:cubicBezTo>
                    <a:pt x="34" y="66"/>
                    <a:pt x="34" y="66"/>
                    <a:pt x="34" y="66"/>
                  </a:cubicBezTo>
                  <a:cubicBezTo>
                    <a:pt x="34" y="48"/>
                    <a:pt x="34" y="48"/>
                    <a:pt x="34" y="48"/>
                  </a:cubicBezTo>
                  <a:cubicBezTo>
                    <a:pt x="41" y="48"/>
                    <a:pt x="41" y="48"/>
                    <a:pt x="41" y="48"/>
                  </a:cubicBezTo>
                  <a:cubicBezTo>
                    <a:pt x="45" y="48"/>
                    <a:pt x="48" y="48"/>
                    <a:pt x="50" y="49"/>
                  </a:cubicBezTo>
                  <a:cubicBezTo>
                    <a:pt x="53" y="51"/>
                    <a:pt x="55" y="55"/>
                    <a:pt x="55" y="60"/>
                  </a:cubicBezTo>
                  <a:cubicBezTo>
                    <a:pt x="55" y="64"/>
                    <a:pt x="55" y="64"/>
                    <a:pt x="55" y="64"/>
                  </a:cubicBezTo>
                  <a:cubicBezTo>
                    <a:pt x="55" y="65"/>
                    <a:pt x="55" y="65"/>
                    <a:pt x="55" y="65"/>
                  </a:cubicBezTo>
                  <a:cubicBezTo>
                    <a:pt x="55" y="65"/>
                    <a:pt x="55" y="66"/>
                    <a:pt x="55" y="66"/>
                  </a:cubicBezTo>
                  <a:cubicBezTo>
                    <a:pt x="55" y="66"/>
                    <a:pt x="55" y="66"/>
                    <a:pt x="55" y="66"/>
                  </a:cubicBezTo>
                  <a:cubicBezTo>
                    <a:pt x="63" y="66"/>
                    <a:pt x="63" y="66"/>
                    <a:pt x="63" y="66"/>
                  </a:cubicBezTo>
                  <a:cubicBezTo>
                    <a:pt x="63" y="66"/>
                    <a:pt x="63" y="66"/>
                    <a:pt x="63" y="66"/>
                  </a:cubicBezTo>
                  <a:cubicBezTo>
                    <a:pt x="62" y="65"/>
                    <a:pt x="62" y="64"/>
                    <a:pt x="62" y="63"/>
                  </a:cubicBezTo>
                  <a:cubicBezTo>
                    <a:pt x="62" y="62"/>
                    <a:pt x="62" y="61"/>
                    <a:pt x="62" y="60"/>
                  </a:cubicBezTo>
                  <a:cubicBezTo>
                    <a:pt x="62" y="56"/>
                    <a:pt x="62" y="56"/>
                    <a:pt x="62" y="56"/>
                  </a:cubicBezTo>
                  <a:cubicBezTo>
                    <a:pt x="62" y="54"/>
                    <a:pt x="61" y="51"/>
                    <a:pt x="59" y="49"/>
                  </a:cubicBezTo>
                  <a:cubicBezTo>
                    <a:pt x="58" y="46"/>
                    <a:pt x="55" y="45"/>
                    <a:pt x="51" y="44"/>
                  </a:cubicBezTo>
                  <a:cubicBezTo>
                    <a:pt x="54" y="44"/>
                    <a:pt x="57" y="43"/>
                    <a:pt x="58" y="42"/>
                  </a:cubicBezTo>
                  <a:cubicBezTo>
                    <a:pt x="61" y="40"/>
                    <a:pt x="63" y="37"/>
                    <a:pt x="63" y="33"/>
                  </a:cubicBezTo>
                  <a:cubicBezTo>
                    <a:pt x="63" y="27"/>
                    <a:pt x="60" y="23"/>
                    <a:pt x="55" y="21"/>
                  </a:cubicBezTo>
                  <a:cubicBezTo>
                    <a:pt x="53" y="20"/>
                    <a:pt x="48" y="19"/>
                    <a:pt x="43" y="19"/>
                  </a:cubicBezTo>
                  <a:cubicBezTo>
                    <a:pt x="26" y="19"/>
                    <a:pt x="26" y="19"/>
                    <a:pt x="26" y="19"/>
                  </a:cubicBezTo>
                  <a:lnTo>
                    <a:pt x="26" y="66"/>
                  </a:ln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4" name="Freeform 13"/>
            <p:cNvSpPr>
              <a:spLocks/>
            </p:cNvSpPr>
            <p:nvPr/>
          </p:nvSpPr>
          <p:spPr bwMode="gray">
            <a:xfrm>
              <a:off x="5083495" y="1818756"/>
              <a:ext cx="2020332" cy="2020332"/>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5" name="Freeform 14"/>
            <p:cNvSpPr>
              <a:spLocks noEditPoints="1"/>
            </p:cNvSpPr>
            <p:nvPr/>
          </p:nvSpPr>
          <p:spPr bwMode="gray">
            <a:xfrm>
              <a:off x="5191646" y="2065102"/>
              <a:ext cx="1834072" cy="1514874"/>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grpSp>
        <p:nvGrpSpPr>
          <p:cNvPr id="11" name="Group 10"/>
          <p:cNvGrpSpPr/>
          <p:nvPr userDrawn="1"/>
        </p:nvGrpSpPr>
        <p:grpSpPr>
          <a:xfrm>
            <a:off x="3488752" y="4810289"/>
            <a:ext cx="5214498" cy="201947"/>
            <a:chOff x="-93663" y="3189288"/>
            <a:chExt cx="12379326" cy="479426"/>
          </a:xfrm>
          <a:solidFill>
            <a:schemeClr val="bg1"/>
          </a:solidFill>
        </p:grpSpPr>
        <p:sp>
          <p:nvSpPr>
            <p:cNvPr id="16" name="Freeform 86"/>
            <p:cNvSpPr>
              <a:spLocks/>
            </p:cNvSpPr>
            <p:nvPr userDrawn="1"/>
          </p:nvSpPr>
          <p:spPr bwMode="auto">
            <a:xfrm>
              <a:off x="-93663" y="3189288"/>
              <a:ext cx="304800" cy="479425"/>
            </a:xfrm>
            <a:custGeom>
              <a:avLst/>
              <a:gdLst>
                <a:gd name="T0" fmla="*/ 61 w 81"/>
                <a:gd name="T1" fmla="*/ 40 h 125"/>
                <a:gd name="T2" fmla="*/ 41 w 81"/>
                <a:gd name="T3" fmla="*/ 17 h 125"/>
                <a:gd name="T4" fmla="*/ 24 w 81"/>
                <a:gd name="T5" fmla="*/ 32 h 125"/>
                <a:gd name="T6" fmla="*/ 44 w 81"/>
                <a:gd name="T7" fmla="*/ 51 h 125"/>
                <a:gd name="T8" fmla="*/ 81 w 81"/>
                <a:gd name="T9" fmla="*/ 87 h 125"/>
                <a:gd name="T10" fmla="*/ 41 w 81"/>
                <a:gd name="T11" fmla="*/ 125 h 125"/>
                <a:gd name="T12" fmla="*/ 0 w 81"/>
                <a:gd name="T13" fmla="*/ 87 h 125"/>
                <a:gd name="T14" fmla="*/ 20 w 81"/>
                <a:gd name="T15" fmla="*/ 84 h 125"/>
                <a:gd name="T16" fmla="*/ 42 w 81"/>
                <a:gd name="T17" fmla="*/ 108 h 125"/>
                <a:gd name="T18" fmla="*/ 61 w 81"/>
                <a:gd name="T19" fmla="*/ 91 h 125"/>
                <a:gd name="T20" fmla="*/ 39 w 81"/>
                <a:gd name="T21" fmla="*/ 70 h 125"/>
                <a:gd name="T22" fmla="*/ 3 w 81"/>
                <a:gd name="T23" fmla="*/ 35 h 125"/>
                <a:gd name="T24" fmla="*/ 42 w 81"/>
                <a:gd name="T25" fmla="*/ 0 h 125"/>
                <a:gd name="T26" fmla="*/ 80 w 81"/>
                <a:gd name="T27" fmla="*/ 36 h 125"/>
                <a:gd name="T28" fmla="*/ 61 w 81"/>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25">
                  <a:moveTo>
                    <a:pt x="61" y="40"/>
                  </a:moveTo>
                  <a:cubicBezTo>
                    <a:pt x="59" y="24"/>
                    <a:pt x="53" y="17"/>
                    <a:pt x="41" y="17"/>
                  </a:cubicBezTo>
                  <a:cubicBezTo>
                    <a:pt x="30" y="17"/>
                    <a:pt x="24" y="23"/>
                    <a:pt x="24" y="32"/>
                  </a:cubicBezTo>
                  <a:cubicBezTo>
                    <a:pt x="24" y="44"/>
                    <a:pt x="33" y="48"/>
                    <a:pt x="44" y="51"/>
                  </a:cubicBezTo>
                  <a:cubicBezTo>
                    <a:pt x="61" y="57"/>
                    <a:pt x="81" y="61"/>
                    <a:pt x="81" y="87"/>
                  </a:cubicBezTo>
                  <a:cubicBezTo>
                    <a:pt x="81" y="112"/>
                    <a:pt x="64" y="125"/>
                    <a:pt x="41" y="125"/>
                  </a:cubicBezTo>
                  <a:cubicBezTo>
                    <a:pt x="16" y="125"/>
                    <a:pt x="2" y="113"/>
                    <a:pt x="0" y="87"/>
                  </a:cubicBezTo>
                  <a:cubicBezTo>
                    <a:pt x="20" y="84"/>
                    <a:pt x="20" y="84"/>
                    <a:pt x="20" y="84"/>
                  </a:cubicBezTo>
                  <a:cubicBezTo>
                    <a:pt x="22" y="100"/>
                    <a:pt x="26" y="108"/>
                    <a:pt x="42" y="108"/>
                  </a:cubicBezTo>
                  <a:cubicBezTo>
                    <a:pt x="54" y="108"/>
                    <a:pt x="61" y="102"/>
                    <a:pt x="61" y="91"/>
                  </a:cubicBezTo>
                  <a:cubicBezTo>
                    <a:pt x="61" y="78"/>
                    <a:pt x="50" y="74"/>
                    <a:pt x="39" y="70"/>
                  </a:cubicBezTo>
                  <a:cubicBezTo>
                    <a:pt x="22" y="65"/>
                    <a:pt x="3" y="61"/>
                    <a:pt x="3" y="35"/>
                  </a:cubicBezTo>
                  <a:cubicBezTo>
                    <a:pt x="3" y="13"/>
                    <a:pt x="20" y="0"/>
                    <a:pt x="42" y="0"/>
                  </a:cubicBezTo>
                  <a:cubicBezTo>
                    <a:pt x="65" y="0"/>
                    <a:pt x="78" y="13"/>
                    <a:pt x="80" y="36"/>
                  </a:cubicBezTo>
                  <a:lnTo>
                    <a:pt x="61"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8" name="Freeform 87"/>
            <p:cNvSpPr>
              <a:spLocks noEditPoints="1"/>
            </p:cNvSpPr>
            <p:nvPr userDrawn="1"/>
          </p:nvSpPr>
          <p:spPr bwMode="auto">
            <a:xfrm>
              <a:off x="312737" y="3189288"/>
              <a:ext cx="336550" cy="479425"/>
            </a:xfrm>
            <a:custGeom>
              <a:avLst/>
              <a:gdLst>
                <a:gd name="T0" fmla="*/ 0 w 90"/>
                <a:gd name="T1" fmla="*/ 63 h 125"/>
                <a:gd name="T2" fmla="*/ 47 w 90"/>
                <a:gd name="T3" fmla="*/ 0 h 125"/>
                <a:gd name="T4" fmla="*/ 90 w 90"/>
                <a:gd name="T5" fmla="*/ 61 h 125"/>
                <a:gd name="T6" fmla="*/ 44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7" y="0"/>
                    <a:pt x="90" y="22"/>
                    <a:pt x="90" y="61"/>
                  </a:cubicBezTo>
                  <a:cubicBezTo>
                    <a:pt x="90" y="102"/>
                    <a:pt x="76" y="125"/>
                    <a:pt x="44" y="125"/>
                  </a:cubicBezTo>
                  <a:cubicBezTo>
                    <a:pt x="13" y="125"/>
                    <a:pt x="0" y="103"/>
                    <a:pt x="0" y="63"/>
                  </a:cubicBezTo>
                  <a:close/>
                  <a:moveTo>
                    <a:pt x="69" y="62"/>
                  </a:moveTo>
                  <a:cubicBezTo>
                    <a:pt x="69" y="32"/>
                    <a:pt x="63" y="17"/>
                    <a:pt x="46" y="17"/>
                  </a:cubicBezTo>
                  <a:cubicBezTo>
                    <a:pt x="29" y="17"/>
                    <a:pt x="21" y="32"/>
                    <a:pt x="21" y="62"/>
                  </a:cubicBezTo>
                  <a:cubicBezTo>
                    <a:pt x="21" y="93"/>
                    <a:pt x="27" y="108"/>
                    <a:pt x="45" y="108"/>
                  </a:cubicBezTo>
                  <a:cubicBezTo>
                    <a:pt x="62"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19" name="Freeform 88"/>
            <p:cNvSpPr>
              <a:spLocks/>
            </p:cNvSpPr>
            <p:nvPr userDrawn="1"/>
          </p:nvSpPr>
          <p:spPr bwMode="auto">
            <a:xfrm>
              <a:off x="769937" y="3200401"/>
              <a:ext cx="233363" cy="461963"/>
            </a:xfrm>
            <a:custGeom>
              <a:avLst/>
              <a:gdLst>
                <a:gd name="T0" fmla="*/ 47 w 147"/>
                <a:gd name="T1" fmla="*/ 249 h 291"/>
                <a:gd name="T2" fmla="*/ 147 w 147"/>
                <a:gd name="T3" fmla="*/ 249 h 291"/>
                <a:gd name="T4" fmla="*/ 147 w 147"/>
                <a:gd name="T5" fmla="*/ 291 h 291"/>
                <a:gd name="T6" fmla="*/ 0 w 147"/>
                <a:gd name="T7" fmla="*/ 291 h 291"/>
                <a:gd name="T8" fmla="*/ 0 w 147"/>
                <a:gd name="T9" fmla="*/ 0 h 291"/>
                <a:gd name="T10" fmla="*/ 47 w 147"/>
                <a:gd name="T11" fmla="*/ 0 h 291"/>
                <a:gd name="T12" fmla="*/ 47 w 147"/>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7" h="291">
                  <a:moveTo>
                    <a:pt x="47" y="249"/>
                  </a:moveTo>
                  <a:lnTo>
                    <a:pt x="147" y="249"/>
                  </a:lnTo>
                  <a:lnTo>
                    <a:pt x="147" y="291"/>
                  </a:lnTo>
                  <a:lnTo>
                    <a:pt x="0" y="291"/>
                  </a:lnTo>
                  <a:lnTo>
                    <a:pt x="0" y="0"/>
                  </a:lnTo>
                  <a:lnTo>
                    <a:pt x="47" y="0"/>
                  </a:lnTo>
                  <a:lnTo>
                    <a:pt x="47"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0" name="Freeform 89"/>
            <p:cNvSpPr>
              <a:spLocks/>
            </p:cNvSpPr>
            <p:nvPr userDrawn="1"/>
          </p:nvSpPr>
          <p:spPr bwMode="auto">
            <a:xfrm>
              <a:off x="1103312" y="3200401"/>
              <a:ext cx="312738" cy="468313"/>
            </a:xfrm>
            <a:custGeom>
              <a:avLst/>
              <a:gdLst>
                <a:gd name="T0" fmla="*/ 63 w 83"/>
                <a:gd name="T1" fmla="*/ 0 h 122"/>
                <a:gd name="T2" fmla="*/ 83 w 83"/>
                <a:gd name="T3" fmla="*/ 0 h 122"/>
                <a:gd name="T4" fmla="*/ 83 w 83"/>
                <a:gd name="T5" fmla="*/ 78 h 122"/>
                <a:gd name="T6" fmla="*/ 41 w 83"/>
                <a:gd name="T7" fmla="*/ 122 h 122"/>
                <a:gd name="T8" fmla="*/ 0 w 83"/>
                <a:gd name="T9" fmla="*/ 78 h 122"/>
                <a:gd name="T10" fmla="*/ 0 w 83"/>
                <a:gd name="T11" fmla="*/ 0 h 122"/>
                <a:gd name="T12" fmla="*/ 20 w 83"/>
                <a:gd name="T13" fmla="*/ 0 h 122"/>
                <a:gd name="T14" fmla="*/ 20 w 83"/>
                <a:gd name="T15" fmla="*/ 73 h 122"/>
                <a:gd name="T16" fmla="*/ 42 w 83"/>
                <a:gd name="T17" fmla="*/ 105 h 122"/>
                <a:gd name="T18" fmla="*/ 63 w 83"/>
                <a:gd name="T19" fmla="*/ 73 h 122"/>
                <a:gd name="T20" fmla="*/ 63 w 83"/>
                <a:gd name="T2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122">
                  <a:moveTo>
                    <a:pt x="63" y="0"/>
                  </a:moveTo>
                  <a:cubicBezTo>
                    <a:pt x="83" y="0"/>
                    <a:pt x="83" y="0"/>
                    <a:pt x="83" y="0"/>
                  </a:cubicBezTo>
                  <a:cubicBezTo>
                    <a:pt x="83" y="78"/>
                    <a:pt x="83" y="78"/>
                    <a:pt x="83" y="78"/>
                  </a:cubicBezTo>
                  <a:cubicBezTo>
                    <a:pt x="83" y="106"/>
                    <a:pt x="70" y="122"/>
                    <a:pt x="41" y="122"/>
                  </a:cubicBezTo>
                  <a:cubicBezTo>
                    <a:pt x="10" y="122"/>
                    <a:pt x="0" y="105"/>
                    <a:pt x="0" y="78"/>
                  </a:cubicBezTo>
                  <a:cubicBezTo>
                    <a:pt x="0" y="0"/>
                    <a:pt x="0" y="0"/>
                    <a:pt x="0" y="0"/>
                  </a:cubicBezTo>
                  <a:cubicBezTo>
                    <a:pt x="20" y="0"/>
                    <a:pt x="20" y="0"/>
                    <a:pt x="20" y="0"/>
                  </a:cubicBezTo>
                  <a:cubicBezTo>
                    <a:pt x="20" y="73"/>
                    <a:pt x="20" y="73"/>
                    <a:pt x="20" y="73"/>
                  </a:cubicBezTo>
                  <a:cubicBezTo>
                    <a:pt x="20" y="95"/>
                    <a:pt x="25" y="105"/>
                    <a:pt x="42" y="105"/>
                  </a:cubicBezTo>
                  <a:cubicBezTo>
                    <a:pt x="58" y="105"/>
                    <a:pt x="63" y="96"/>
                    <a:pt x="63" y="73"/>
                  </a:cubicBezTo>
                  <a:lnTo>
                    <a:pt x="6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1" name="Freeform 90"/>
            <p:cNvSpPr>
              <a:spLocks/>
            </p:cNvSpPr>
            <p:nvPr userDrawn="1"/>
          </p:nvSpPr>
          <p:spPr bwMode="auto">
            <a:xfrm>
              <a:off x="1512887"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3 w 194"/>
                <a:gd name="T11" fmla="*/ 39 h 291"/>
                <a:gd name="T12" fmla="*/ 123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3" y="39"/>
                  </a:lnTo>
                  <a:lnTo>
                    <a:pt x="123" y="291"/>
                  </a:lnTo>
                  <a:lnTo>
                    <a:pt x="73" y="291"/>
                  </a:lnTo>
                  <a:lnTo>
                    <a:pt x="73"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2" name="Freeform 91"/>
            <p:cNvSpPr>
              <a:spLocks/>
            </p:cNvSpPr>
            <p:nvPr userDrawn="1"/>
          </p:nvSpPr>
          <p:spPr bwMode="auto">
            <a:xfrm>
              <a:off x="19145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3" name="Freeform 92"/>
            <p:cNvSpPr>
              <a:spLocks noEditPoints="1"/>
            </p:cNvSpPr>
            <p:nvPr userDrawn="1"/>
          </p:nvSpPr>
          <p:spPr bwMode="auto">
            <a:xfrm>
              <a:off x="2166937" y="3189288"/>
              <a:ext cx="336550"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5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5" y="108"/>
                  </a:cubicBezTo>
                  <a:cubicBezTo>
                    <a:pt x="63"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4" name="Freeform 93"/>
            <p:cNvSpPr>
              <a:spLocks/>
            </p:cNvSpPr>
            <p:nvPr userDrawn="1"/>
          </p:nvSpPr>
          <p:spPr bwMode="auto">
            <a:xfrm>
              <a:off x="2624137" y="3200401"/>
              <a:ext cx="319088" cy="461963"/>
            </a:xfrm>
            <a:custGeom>
              <a:avLst/>
              <a:gdLst>
                <a:gd name="T0" fmla="*/ 147 w 201"/>
                <a:gd name="T1" fmla="*/ 291 h 291"/>
                <a:gd name="T2" fmla="*/ 45 w 201"/>
                <a:gd name="T3" fmla="*/ 73 h 291"/>
                <a:gd name="T4" fmla="*/ 45 w 201"/>
                <a:gd name="T5" fmla="*/ 73 h 291"/>
                <a:gd name="T6" fmla="*/ 45 w 201"/>
                <a:gd name="T7" fmla="*/ 291 h 291"/>
                <a:gd name="T8" fmla="*/ 0 w 201"/>
                <a:gd name="T9" fmla="*/ 291 h 291"/>
                <a:gd name="T10" fmla="*/ 0 w 201"/>
                <a:gd name="T11" fmla="*/ 0 h 291"/>
                <a:gd name="T12" fmla="*/ 59 w 201"/>
                <a:gd name="T13" fmla="*/ 0 h 291"/>
                <a:gd name="T14" fmla="*/ 156 w 201"/>
                <a:gd name="T15" fmla="*/ 216 h 291"/>
                <a:gd name="T16" fmla="*/ 156 w 201"/>
                <a:gd name="T17" fmla="*/ 216 h 291"/>
                <a:gd name="T18" fmla="*/ 156 w 201"/>
                <a:gd name="T19" fmla="*/ 0 h 291"/>
                <a:gd name="T20" fmla="*/ 201 w 201"/>
                <a:gd name="T21" fmla="*/ 0 h 291"/>
                <a:gd name="T22" fmla="*/ 201 w 201"/>
                <a:gd name="T23" fmla="*/ 291 h 291"/>
                <a:gd name="T24" fmla="*/ 147 w 201"/>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91">
                  <a:moveTo>
                    <a:pt x="147" y="291"/>
                  </a:moveTo>
                  <a:lnTo>
                    <a:pt x="45" y="73"/>
                  </a:lnTo>
                  <a:lnTo>
                    <a:pt x="45" y="73"/>
                  </a:lnTo>
                  <a:lnTo>
                    <a:pt x="45" y="291"/>
                  </a:lnTo>
                  <a:lnTo>
                    <a:pt x="0" y="291"/>
                  </a:lnTo>
                  <a:lnTo>
                    <a:pt x="0" y="0"/>
                  </a:lnTo>
                  <a:lnTo>
                    <a:pt x="59" y="0"/>
                  </a:lnTo>
                  <a:lnTo>
                    <a:pt x="156" y="216"/>
                  </a:lnTo>
                  <a:lnTo>
                    <a:pt x="156" y="216"/>
                  </a:lnTo>
                  <a:lnTo>
                    <a:pt x="156" y="0"/>
                  </a:lnTo>
                  <a:lnTo>
                    <a:pt x="201" y="0"/>
                  </a:lnTo>
                  <a:lnTo>
                    <a:pt x="201" y="291"/>
                  </a:lnTo>
                  <a:lnTo>
                    <a:pt x="147"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5" name="Freeform 94"/>
            <p:cNvSpPr>
              <a:spLocks/>
            </p:cNvSpPr>
            <p:nvPr userDrawn="1"/>
          </p:nvSpPr>
          <p:spPr bwMode="auto">
            <a:xfrm>
              <a:off x="3048000" y="3189288"/>
              <a:ext cx="307975" cy="479425"/>
            </a:xfrm>
            <a:custGeom>
              <a:avLst/>
              <a:gdLst>
                <a:gd name="T0" fmla="*/ 61 w 82"/>
                <a:gd name="T1" fmla="*/ 40 h 125"/>
                <a:gd name="T2" fmla="*/ 42 w 82"/>
                <a:gd name="T3" fmla="*/ 17 h 125"/>
                <a:gd name="T4" fmla="*/ 25 w 82"/>
                <a:gd name="T5" fmla="*/ 32 h 125"/>
                <a:gd name="T6" fmla="*/ 45 w 82"/>
                <a:gd name="T7" fmla="*/ 51 h 125"/>
                <a:gd name="T8" fmla="*/ 82 w 82"/>
                <a:gd name="T9" fmla="*/ 87 h 125"/>
                <a:gd name="T10" fmla="*/ 42 w 82"/>
                <a:gd name="T11" fmla="*/ 125 h 125"/>
                <a:gd name="T12" fmla="*/ 0 w 82"/>
                <a:gd name="T13" fmla="*/ 87 h 125"/>
                <a:gd name="T14" fmla="*/ 21 w 82"/>
                <a:gd name="T15" fmla="*/ 84 h 125"/>
                <a:gd name="T16" fmla="*/ 43 w 82"/>
                <a:gd name="T17" fmla="*/ 108 h 125"/>
                <a:gd name="T18" fmla="*/ 62 w 82"/>
                <a:gd name="T19" fmla="*/ 91 h 125"/>
                <a:gd name="T20" fmla="*/ 39 w 82"/>
                <a:gd name="T21" fmla="*/ 70 h 125"/>
                <a:gd name="T22" fmla="*/ 4 w 82"/>
                <a:gd name="T23" fmla="*/ 35 h 125"/>
                <a:gd name="T24" fmla="*/ 43 w 82"/>
                <a:gd name="T25" fmla="*/ 0 h 125"/>
                <a:gd name="T26" fmla="*/ 81 w 82"/>
                <a:gd name="T27" fmla="*/ 36 h 125"/>
                <a:gd name="T28" fmla="*/ 61 w 82"/>
                <a:gd name="T29" fmla="*/ 4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25">
                  <a:moveTo>
                    <a:pt x="61" y="40"/>
                  </a:moveTo>
                  <a:cubicBezTo>
                    <a:pt x="60" y="24"/>
                    <a:pt x="54" y="17"/>
                    <a:pt x="42" y="17"/>
                  </a:cubicBezTo>
                  <a:cubicBezTo>
                    <a:pt x="31" y="17"/>
                    <a:pt x="25" y="23"/>
                    <a:pt x="25" y="32"/>
                  </a:cubicBezTo>
                  <a:cubicBezTo>
                    <a:pt x="25" y="44"/>
                    <a:pt x="34" y="48"/>
                    <a:pt x="45" y="51"/>
                  </a:cubicBezTo>
                  <a:cubicBezTo>
                    <a:pt x="61" y="57"/>
                    <a:pt x="82" y="61"/>
                    <a:pt x="82" y="87"/>
                  </a:cubicBezTo>
                  <a:cubicBezTo>
                    <a:pt x="82" y="112"/>
                    <a:pt x="65" y="125"/>
                    <a:pt x="42" y="125"/>
                  </a:cubicBezTo>
                  <a:cubicBezTo>
                    <a:pt x="16" y="125"/>
                    <a:pt x="3" y="113"/>
                    <a:pt x="0" y="87"/>
                  </a:cubicBezTo>
                  <a:cubicBezTo>
                    <a:pt x="21" y="84"/>
                    <a:pt x="21" y="84"/>
                    <a:pt x="21" y="84"/>
                  </a:cubicBezTo>
                  <a:cubicBezTo>
                    <a:pt x="22" y="100"/>
                    <a:pt x="27" y="108"/>
                    <a:pt x="43" y="108"/>
                  </a:cubicBezTo>
                  <a:cubicBezTo>
                    <a:pt x="55" y="108"/>
                    <a:pt x="62" y="102"/>
                    <a:pt x="62" y="91"/>
                  </a:cubicBezTo>
                  <a:cubicBezTo>
                    <a:pt x="62" y="78"/>
                    <a:pt x="51" y="74"/>
                    <a:pt x="39" y="70"/>
                  </a:cubicBezTo>
                  <a:cubicBezTo>
                    <a:pt x="23" y="65"/>
                    <a:pt x="4" y="61"/>
                    <a:pt x="4" y="35"/>
                  </a:cubicBezTo>
                  <a:cubicBezTo>
                    <a:pt x="4" y="13"/>
                    <a:pt x="20" y="0"/>
                    <a:pt x="43" y="0"/>
                  </a:cubicBezTo>
                  <a:cubicBezTo>
                    <a:pt x="66" y="0"/>
                    <a:pt x="79" y="13"/>
                    <a:pt x="81" y="36"/>
                  </a:cubicBezTo>
                  <a:lnTo>
                    <a:pt x="61"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6" name="Freeform 95"/>
            <p:cNvSpPr>
              <a:spLocks/>
            </p:cNvSpPr>
            <p:nvPr userDrawn="1"/>
          </p:nvSpPr>
          <p:spPr bwMode="auto">
            <a:xfrm>
              <a:off x="3595687" y="3200401"/>
              <a:ext cx="241300" cy="461963"/>
            </a:xfrm>
            <a:custGeom>
              <a:avLst/>
              <a:gdLst>
                <a:gd name="T0" fmla="*/ 140 w 152"/>
                <a:gd name="T1" fmla="*/ 165 h 291"/>
                <a:gd name="T2" fmla="*/ 50 w 152"/>
                <a:gd name="T3" fmla="*/ 165 h 291"/>
                <a:gd name="T4" fmla="*/ 50 w 152"/>
                <a:gd name="T5" fmla="*/ 291 h 291"/>
                <a:gd name="T6" fmla="*/ 0 w 152"/>
                <a:gd name="T7" fmla="*/ 291 h 291"/>
                <a:gd name="T8" fmla="*/ 0 w 152"/>
                <a:gd name="T9" fmla="*/ 0 h 291"/>
                <a:gd name="T10" fmla="*/ 152 w 152"/>
                <a:gd name="T11" fmla="*/ 0 h 291"/>
                <a:gd name="T12" fmla="*/ 152 w 152"/>
                <a:gd name="T13" fmla="*/ 39 h 291"/>
                <a:gd name="T14" fmla="*/ 50 w 152"/>
                <a:gd name="T15" fmla="*/ 39 h 291"/>
                <a:gd name="T16" fmla="*/ 50 w 152"/>
                <a:gd name="T17" fmla="*/ 126 h 291"/>
                <a:gd name="T18" fmla="*/ 140 w 152"/>
                <a:gd name="T19" fmla="*/ 126 h 291"/>
                <a:gd name="T20" fmla="*/ 140 w 152"/>
                <a:gd name="T21" fmla="*/ 16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291">
                  <a:moveTo>
                    <a:pt x="140" y="165"/>
                  </a:moveTo>
                  <a:lnTo>
                    <a:pt x="50" y="165"/>
                  </a:lnTo>
                  <a:lnTo>
                    <a:pt x="50" y="291"/>
                  </a:lnTo>
                  <a:lnTo>
                    <a:pt x="0" y="291"/>
                  </a:lnTo>
                  <a:lnTo>
                    <a:pt x="0" y="0"/>
                  </a:lnTo>
                  <a:lnTo>
                    <a:pt x="152" y="0"/>
                  </a:lnTo>
                  <a:lnTo>
                    <a:pt x="152" y="39"/>
                  </a:lnTo>
                  <a:lnTo>
                    <a:pt x="50" y="39"/>
                  </a:lnTo>
                  <a:lnTo>
                    <a:pt x="50" y="126"/>
                  </a:lnTo>
                  <a:lnTo>
                    <a:pt x="140" y="126"/>
                  </a:lnTo>
                  <a:lnTo>
                    <a:pt x="140"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7" name="Freeform 96"/>
            <p:cNvSpPr>
              <a:spLocks noEditPoints="1"/>
            </p:cNvSpPr>
            <p:nvPr userDrawn="1"/>
          </p:nvSpPr>
          <p:spPr bwMode="auto">
            <a:xfrm>
              <a:off x="3922712"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69 w 90"/>
                <a:gd name="T11" fmla="*/ 62 h 125"/>
                <a:gd name="T12" fmla="*/ 46 w 90"/>
                <a:gd name="T13" fmla="*/ 17 h 125"/>
                <a:gd name="T14" fmla="*/ 21 w 90"/>
                <a:gd name="T15" fmla="*/ 62 h 125"/>
                <a:gd name="T16" fmla="*/ 46 w 90"/>
                <a:gd name="T17" fmla="*/ 108 h 125"/>
                <a:gd name="T18" fmla="*/ 69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69" y="62"/>
                  </a:moveTo>
                  <a:cubicBezTo>
                    <a:pt x="69" y="32"/>
                    <a:pt x="63" y="17"/>
                    <a:pt x="46" y="17"/>
                  </a:cubicBezTo>
                  <a:cubicBezTo>
                    <a:pt x="30" y="17"/>
                    <a:pt x="21" y="32"/>
                    <a:pt x="21" y="62"/>
                  </a:cubicBezTo>
                  <a:cubicBezTo>
                    <a:pt x="21" y="93"/>
                    <a:pt x="28" y="108"/>
                    <a:pt x="46" y="108"/>
                  </a:cubicBezTo>
                  <a:cubicBezTo>
                    <a:pt x="63" y="108"/>
                    <a:pt x="69" y="93"/>
                    <a:pt x="69"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8" name="Freeform 97"/>
            <p:cNvSpPr>
              <a:spLocks noEditPoints="1"/>
            </p:cNvSpPr>
            <p:nvPr userDrawn="1"/>
          </p:nvSpPr>
          <p:spPr bwMode="auto">
            <a:xfrm>
              <a:off x="4379912" y="3200401"/>
              <a:ext cx="301625"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29" name="Freeform 98"/>
            <p:cNvSpPr>
              <a:spLocks noEditPoints="1"/>
            </p:cNvSpPr>
            <p:nvPr userDrawn="1"/>
          </p:nvSpPr>
          <p:spPr bwMode="auto">
            <a:xfrm>
              <a:off x="4868862" y="3200401"/>
              <a:ext cx="374650" cy="461963"/>
            </a:xfrm>
            <a:custGeom>
              <a:avLst/>
              <a:gdLst>
                <a:gd name="T0" fmla="*/ 149 w 236"/>
                <a:gd name="T1" fmla="*/ 0 h 291"/>
                <a:gd name="T2" fmla="*/ 236 w 236"/>
                <a:gd name="T3" fmla="*/ 291 h 291"/>
                <a:gd name="T4" fmla="*/ 187 w 236"/>
                <a:gd name="T5" fmla="*/ 291 h 291"/>
                <a:gd name="T6" fmla="*/ 165 w 236"/>
                <a:gd name="T7" fmla="*/ 216 h 291"/>
                <a:gd name="T8" fmla="*/ 71 w 236"/>
                <a:gd name="T9" fmla="*/ 216 h 291"/>
                <a:gd name="T10" fmla="*/ 49 w 236"/>
                <a:gd name="T11" fmla="*/ 291 h 291"/>
                <a:gd name="T12" fmla="*/ 0 w 236"/>
                <a:gd name="T13" fmla="*/ 291 h 291"/>
                <a:gd name="T14" fmla="*/ 87 w 236"/>
                <a:gd name="T15" fmla="*/ 0 h 291"/>
                <a:gd name="T16" fmla="*/ 149 w 236"/>
                <a:gd name="T17" fmla="*/ 0 h 291"/>
                <a:gd name="T18" fmla="*/ 118 w 236"/>
                <a:gd name="T19" fmla="*/ 46 h 291"/>
                <a:gd name="T20" fmla="*/ 116 w 236"/>
                <a:gd name="T21" fmla="*/ 46 h 291"/>
                <a:gd name="T22" fmla="*/ 80 w 236"/>
                <a:gd name="T23" fmla="*/ 177 h 291"/>
                <a:gd name="T24" fmla="*/ 156 w 236"/>
                <a:gd name="T25" fmla="*/ 177 h 291"/>
                <a:gd name="T26" fmla="*/ 118 w 236"/>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291">
                  <a:moveTo>
                    <a:pt x="149" y="0"/>
                  </a:moveTo>
                  <a:lnTo>
                    <a:pt x="236" y="291"/>
                  </a:lnTo>
                  <a:lnTo>
                    <a:pt x="187" y="291"/>
                  </a:lnTo>
                  <a:lnTo>
                    <a:pt x="165" y="216"/>
                  </a:lnTo>
                  <a:lnTo>
                    <a:pt x="71" y="216"/>
                  </a:lnTo>
                  <a:lnTo>
                    <a:pt x="49" y="291"/>
                  </a:lnTo>
                  <a:lnTo>
                    <a:pt x="0" y="291"/>
                  </a:lnTo>
                  <a:lnTo>
                    <a:pt x="87" y="0"/>
                  </a:lnTo>
                  <a:lnTo>
                    <a:pt x="149" y="0"/>
                  </a:lnTo>
                  <a:close/>
                  <a:moveTo>
                    <a:pt x="118" y="46"/>
                  </a:moveTo>
                  <a:lnTo>
                    <a:pt x="116" y="46"/>
                  </a:lnTo>
                  <a:lnTo>
                    <a:pt x="80" y="177"/>
                  </a:lnTo>
                  <a:lnTo>
                    <a:pt x="156" y="177"/>
                  </a:lnTo>
                  <a:lnTo>
                    <a:pt x="118"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0" name="Freeform 99"/>
            <p:cNvSpPr>
              <a:spLocks/>
            </p:cNvSpPr>
            <p:nvPr userDrawn="1"/>
          </p:nvSpPr>
          <p:spPr bwMode="auto">
            <a:xfrm>
              <a:off x="5345112" y="3200401"/>
              <a:ext cx="315913" cy="461963"/>
            </a:xfrm>
            <a:custGeom>
              <a:avLst/>
              <a:gdLst>
                <a:gd name="T0" fmla="*/ 144 w 199"/>
                <a:gd name="T1" fmla="*/ 291 h 291"/>
                <a:gd name="T2" fmla="*/ 45 w 199"/>
                <a:gd name="T3" fmla="*/ 73 h 291"/>
                <a:gd name="T4" fmla="*/ 45 w 199"/>
                <a:gd name="T5" fmla="*/ 73 h 291"/>
                <a:gd name="T6" fmla="*/ 45 w 199"/>
                <a:gd name="T7" fmla="*/ 291 h 291"/>
                <a:gd name="T8" fmla="*/ 0 w 199"/>
                <a:gd name="T9" fmla="*/ 291 h 291"/>
                <a:gd name="T10" fmla="*/ 0 w 199"/>
                <a:gd name="T11" fmla="*/ 0 h 291"/>
                <a:gd name="T12" fmla="*/ 59 w 199"/>
                <a:gd name="T13" fmla="*/ 0 h 291"/>
                <a:gd name="T14" fmla="*/ 154 w 199"/>
                <a:gd name="T15" fmla="*/ 216 h 291"/>
                <a:gd name="T16" fmla="*/ 156 w 199"/>
                <a:gd name="T17" fmla="*/ 216 h 291"/>
                <a:gd name="T18" fmla="*/ 156 w 199"/>
                <a:gd name="T19" fmla="*/ 0 h 291"/>
                <a:gd name="T20" fmla="*/ 199 w 199"/>
                <a:gd name="T21" fmla="*/ 0 h 291"/>
                <a:gd name="T22" fmla="*/ 199 w 199"/>
                <a:gd name="T23" fmla="*/ 291 h 291"/>
                <a:gd name="T24" fmla="*/ 144 w 199"/>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291">
                  <a:moveTo>
                    <a:pt x="144" y="291"/>
                  </a:moveTo>
                  <a:lnTo>
                    <a:pt x="45" y="73"/>
                  </a:lnTo>
                  <a:lnTo>
                    <a:pt x="45" y="73"/>
                  </a:lnTo>
                  <a:lnTo>
                    <a:pt x="45" y="291"/>
                  </a:lnTo>
                  <a:lnTo>
                    <a:pt x="0" y="291"/>
                  </a:lnTo>
                  <a:lnTo>
                    <a:pt x="0" y="0"/>
                  </a:lnTo>
                  <a:lnTo>
                    <a:pt x="59" y="0"/>
                  </a:lnTo>
                  <a:lnTo>
                    <a:pt x="154" y="216"/>
                  </a:lnTo>
                  <a:lnTo>
                    <a:pt x="156" y="216"/>
                  </a:lnTo>
                  <a:lnTo>
                    <a:pt x="156" y="0"/>
                  </a:lnTo>
                  <a:lnTo>
                    <a:pt x="199" y="0"/>
                  </a:lnTo>
                  <a:lnTo>
                    <a:pt x="199" y="291"/>
                  </a:lnTo>
                  <a:lnTo>
                    <a:pt x="144"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1" name="Freeform 100"/>
            <p:cNvSpPr>
              <a:spLocks noEditPoints="1"/>
            </p:cNvSpPr>
            <p:nvPr userDrawn="1"/>
          </p:nvSpPr>
          <p:spPr bwMode="auto">
            <a:xfrm>
              <a:off x="5881687" y="3200401"/>
              <a:ext cx="376238" cy="461963"/>
            </a:xfrm>
            <a:custGeom>
              <a:avLst/>
              <a:gdLst>
                <a:gd name="T0" fmla="*/ 149 w 237"/>
                <a:gd name="T1" fmla="*/ 0 h 291"/>
                <a:gd name="T2" fmla="*/ 237 w 237"/>
                <a:gd name="T3" fmla="*/ 291 h 291"/>
                <a:gd name="T4" fmla="*/ 187 w 237"/>
                <a:gd name="T5" fmla="*/ 291 h 291"/>
                <a:gd name="T6" fmla="*/ 166 w 237"/>
                <a:gd name="T7" fmla="*/ 216 h 291"/>
                <a:gd name="T8" fmla="*/ 69 w 237"/>
                <a:gd name="T9" fmla="*/ 216 h 291"/>
                <a:gd name="T10" fmla="*/ 50 w 237"/>
                <a:gd name="T11" fmla="*/ 291 h 291"/>
                <a:gd name="T12" fmla="*/ 0 w 237"/>
                <a:gd name="T13" fmla="*/ 291 h 291"/>
                <a:gd name="T14" fmla="*/ 88 w 237"/>
                <a:gd name="T15" fmla="*/ 0 h 291"/>
                <a:gd name="T16" fmla="*/ 149 w 237"/>
                <a:gd name="T17" fmla="*/ 0 h 291"/>
                <a:gd name="T18" fmla="*/ 116 w 237"/>
                <a:gd name="T19" fmla="*/ 46 h 291"/>
                <a:gd name="T20" fmla="*/ 116 w 237"/>
                <a:gd name="T21" fmla="*/ 46 h 291"/>
                <a:gd name="T22" fmla="*/ 78 w 237"/>
                <a:gd name="T23" fmla="*/ 177 h 291"/>
                <a:gd name="T24" fmla="*/ 154 w 237"/>
                <a:gd name="T25" fmla="*/ 177 h 291"/>
                <a:gd name="T26" fmla="*/ 116 w 237"/>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291">
                  <a:moveTo>
                    <a:pt x="149" y="0"/>
                  </a:moveTo>
                  <a:lnTo>
                    <a:pt x="237" y="291"/>
                  </a:lnTo>
                  <a:lnTo>
                    <a:pt x="187" y="291"/>
                  </a:lnTo>
                  <a:lnTo>
                    <a:pt x="166" y="216"/>
                  </a:lnTo>
                  <a:lnTo>
                    <a:pt x="69" y="216"/>
                  </a:lnTo>
                  <a:lnTo>
                    <a:pt x="50" y="291"/>
                  </a:lnTo>
                  <a:lnTo>
                    <a:pt x="0" y="291"/>
                  </a:lnTo>
                  <a:lnTo>
                    <a:pt x="88" y="0"/>
                  </a:lnTo>
                  <a:lnTo>
                    <a:pt x="149" y="0"/>
                  </a:lnTo>
                  <a:close/>
                  <a:moveTo>
                    <a:pt x="116" y="46"/>
                  </a:moveTo>
                  <a:lnTo>
                    <a:pt x="116" y="46"/>
                  </a:lnTo>
                  <a:lnTo>
                    <a:pt x="78" y="177"/>
                  </a:lnTo>
                  <a:lnTo>
                    <a:pt x="154" y="177"/>
                  </a:lnTo>
                  <a:lnTo>
                    <a:pt x="116"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2" name="Freeform 101"/>
            <p:cNvSpPr>
              <a:spLocks noEditPoints="1"/>
            </p:cNvSpPr>
            <p:nvPr userDrawn="1"/>
          </p:nvSpPr>
          <p:spPr bwMode="auto">
            <a:xfrm>
              <a:off x="6357938" y="3200401"/>
              <a:ext cx="285750" cy="461963"/>
            </a:xfrm>
            <a:custGeom>
              <a:avLst/>
              <a:gdLst>
                <a:gd name="T0" fmla="*/ 20 w 76"/>
                <a:gd name="T1" fmla="*/ 120 h 120"/>
                <a:gd name="T2" fmla="*/ 0 w 76"/>
                <a:gd name="T3" fmla="*/ 120 h 120"/>
                <a:gd name="T4" fmla="*/ 0 w 76"/>
                <a:gd name="T5" fmla="*/ 0 h 120"/>
                <a:gd name="T6" fmla="*/ 37 w 76"/>
                <a:gd name="T7" fmla="*/ 0 h 120"/>
                <a:gd name="T8" fmla="*/ 76 w 76"/>
                <a:gd name="T9" fmla="*/ 35 h 120"/>
                <a:gd name="T10" fmla="*/ 32 w 76"/>
                <a:gd name="T11" fmla="*/ 75 h 120"/>
                <a:gd name="T12" fmla="*/ 20 w 76"/>
                <a:gd name="T13" fmla="*/ 75 h 120"/>
                <a:gd name="T14" fmla="*/ 20 w 76"/>
                <a:gd name="T15" fmla="*/ 120 h 120"/>
                <a:gd name="T16" fmla="*/ 30 w 76"/>
                <a:gd name="T17" fmla="*/ 60 h 120"/>
                <a:gd name="T18" fmla="*/ 55 w 76"/>
                <a:gd name="T19" fmla="*/ 36 h 120"/>
                <a:gd name="T20" fmla="*/ 34 w 76"/>
                <a:gd name="T21" fmla="*/ 16 h 120"/>
                <a:gd name="T22" fmla="*/ 20 w 76"/>
                <a:gd name="T23" fmla="*/ 16 h 120"/>
                <a:gd name="T24" fmla="*/ 20 w 76"/>
                <a:gd name="T25" fmla="*/ 60 h 120"/>
                <a:gd name="T26" fmla="*/ 30 w 76"/>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20">
                  <a:moveTo>
                    <a:pt x="20" y="120"/>
                  </a:moveTo>
                  <a:cubicBezTo>
                    <a:pt x="0" y="120"/>
                    <a:pt x="0" y="120"/>
                    <a:pt x="0" y="120"/>
                  </a:cubicBezTo>
                  <a:cubicBezTo>
                    <a:pt x="0" y="0"/>
                    <a:pt x="0" y="0"/>
                    <a:pt x="0" y="0"/>
                  </a:cubicBezTo>
                  <a:cubicBezTo>
                    <a:pt x="37" y="0"/>
                    <a:pt x="37" y="0"/>
                    <a:pt x="37" y="0"/>
                  </a:cubicBezTo>
                  <a:cubicBezTo>
                    <a:pt x="66" y="0"/>
                    <a:pt x="76" y="14"/>
                    <a:pt x="76" y="35"/>
                  </a:cubicBezTo>
                  <a:cubicBezTo>
                    <a:pt x="76" y="53"/>
                    <a:pt x="69" y="75"/>
                    <a:pt x="32" y="75"/>
                  </a:cubicBezTo>
                  <a:cubicBezTo>
                    <a:pt x="20" y="75"/>
                    <a:pt x="20" y="75"/>
                    <a:pt x="20" y="75"/>
                  </a:cubicBezTo>
                  <a:lnTo>
                    <a:pt x="20" y="120"/>
                  </a:lnTo>
                  <a:close/>
                  <a:moveTo>
                    <a:pt x="30" y="60"/>
                  </a:moveTo>
                  <a:cubicBezTo>
                    <a:pt x="47" y="60"/>
                    <a:pt x="55" y="53"/>
                    <a:pt x="55" y="36"/>
                  </a:cubicBezTo>
                  <a:cubicBezTo>
                    <a:pt x="55" y="22"/>
                    <a:pt x="49" y="16"/>
                    <a:pt x="34" y="16"/>
                  </a:cubicBezTo>
                  <a:cubicBezTo>
                    <a:pt x="20" y="16"/>
                    <a:pt x="20" y="16"/>
                    <a:pt x="20" y="16"/>
                  </a:cubicBezTo>
                  <a:cubicBezTo>
                    <a:pt x="20" y="60"/>
                    <a:pt x="20" y="60"/>
                    <a:pt x="20" y="60"/>
                  </a:cubicBezTo>
                  <a:lnTo>
                    <a:pt x="30"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3" name="Freeform 102"/>
            <p:cNvSpPr>
              <a:spLocks noEditPoints="1"/>
            </p:cNvSpPr>
            <p:nvPr userDrawn="1"/>
          </p:nvSpPr>
          <p:spPr bwMode="auto">
            <a:xfrm>
              <a:off x="6748463" y="3200401"/>
              <a:ext cx="288925" cy="461963"/>
            </a:xfrm>
            <a:custGeom>
              <a:avLst/>
              <a:gdLst>
                <a:gd name="T0" fmla="*/ 21 w 77"/>
                <a:gd name="T1" fmla="*/ 120 h 120"/>
                <a:gd name="T2" fmla="*/ 0 w 77"/>
                <a:gd name="T3" fmla="*/ 120 h 120"/>
                <a:gd name="T4" fmla="*/ 0 w 77"/>
                <a:gd name="T5" fmla="*/ 0 h 120"/>
                <a:gd name="T6" fmla="*/ 38 w 77"/>
                <a:gd name="T7" fmla="*/ 0 h 120"/>
                <a:gd name="T8" fmla="*/ 77 w 77"/>
                <a:gd name="T9" fmla="*/ 35 h 120"/>
                <a:gd name="T10" fmla="*/ 33 w 77"/>
                <a:gd name="T11" fmla="*/ 75 h 120"/>
                <a:gd name="T12" fmla="*/ 21 w 77"/>
                <a:gd name="T13" fmla="*/ 75 h 120"/>
                <a:gd name="T14" fmla="*/ 21 w 77"/>
                <a:gd name="T15" fmla="*/ 120 h 120"/>
                <a:gd name="T16" fmla="*/ 31 w 77"/>
                <a:gd name="T17" fmla="*/ 60 h 120"/>
                <a:gd name="T18" fmla="*/ 56 w 77"/>
                <a:gd name="T19" fmla="*/ 36 h 120"/>
                <a:gd name="T20" fmla="*/ 35 w 77"/>
                <a:gd name="T21" fmla="*/ 16 h 120"/>
                <a:gd name="T22" fmla="*/ 21 w 77"/>
                <a:gd name="T23" fmla="*/ 16 h 120"/>
                <a:gd name="T24" fmla="*/ 21 w 77"/>
                <a:gd name="T25" fmla="*/ 60 h 120"/>
                <a:gd name="T26" fmla="*/ 31 w 77"/>
                <a:gd name="T27"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20">
                  <a:moveTo>
                    <a:pt x="21" y="120"/>
                  </a:moveTo>
                  <a:cubicBezTo>
                    <a:pt x="0" y="120"/>
                    <a:pt x="0" y="120"/>
                    <a:pt x="0" y="120"/>
                  </a:cubicBezTo>
                  <a:cubicBezTo>
                    <a:pt x="0" y="0"/>
                    <a:pt x="0" y="0"/>
                    <a:pt x="0" y="0"/>
                  </a:cubicBezTo>
                  <a:cubicBezTo>
                    <a:pt x="38" y="0"/>
                    <a:pt x="38" y="0"/>
                    <a:pt x="38" y="0"/>
                  </a:cubicBezTo>
                  <a:cubicBezTo>
                    <a:pt x="67" y="0"/>
                    <a:pt x="77" y="14"/>
                    <a:pt x="77" y="35"/>
                  </a:cubicBezTo>
                  <a:cubicBezTo>
                    <a:pt x="77" y="53"/>
                    <a:pt x="70" y="75"/>
                    <a:pt x="33" y="75"/>
                  </a:cubicBezTo>
                  <a:cubicBezTo>
                    <a:pt x="21" y="75"/>
                    <a:pt x="21" y="75"/>
                    <a:pt x="21" y="75"/>
                  </a:cubicBezTo>
                  <a:lnTo>
                    <a:pt x="21" y="120"/>
                  </a:lnTo>
                  <a:close/>
                  <a:moveTo>
                    <a:pt x="31" y="60"/>
                  </a:moveTo>
                  <a:cubicBezTo>
                    <a:pt x="48" y="60"/>
                    <a:pt x="56" y="53"/>
                    <a:pt x="56" y="36"/>
                  </a:cubicBezTo>
                  <a:cubicBezTo>
                    <a:pt x="56" y="22"/>
                    <a:pt x="50" y="16"/>
                    <a:pt x="35" y="16"/>
                  </a:cubicBezTo>
                  <a:cubicBezTo>
                    <a:pt x="21" y="16"/>
                    <a:pt x="21" y="16"/>
                    <a:pt x="21" y="16"/>
                  </a:cubicBezTo>
                  <a:cubicBezTo>
                    <a:pt x="21" y="60"/>
                    <a:pt x="21" y="60"/>
                    <a:pt x="21" y="60"/>
                  </a:cubicBezTo>
                  <a:lnTo>
                    <a:pt x="3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4" name="Freeform 103"/>
            <p:cNvSpPr>
              <a:spLocks/>
            </p:cNvSpPr>
            <p:nvPr userDrawn="1"/>
          </p:nvSpPr>
          <p:spPr bwMode="auto">
            <a:xfrm>
              <a:off x="7143750" y="3200401"/>
              <a:ext cx="236538" cy="461963"/>
            </a:xfrm>
            <a:custGeom>
              <a:avLst/>
              <a:gdLst>
                <a:gd name="T0" fmla="*/ 49 w 149"/>
                <a:gd name="T1" fmla="*/ 249 h 291"/>
                <a:gd name="T2" fmla="*/ 149 w 149"/>
                <a:gd name="T3" fmla="*/ 249 h 291"/>
                <a:gd name="T4" fmla="*/ 149 w 149"/>
                <a:gd name="T5" fmla="*/ 291 h 291"/>
                <a:gd name="T6" fmla="*/ 0 w 149"/>
                <a:gd name="T7" fmla="*/ 291 h 291"/>
                <a:gd name="T8" fmla="*/ 0 w 149"/>
                <a:gd name="T9" fmla="*/ 0 h 291"/>
                <a:gd name="T10" fmla="*/ 49 w 149"/>
                <a:gd name="T11" fmla="*/ 0 h 291"/>
                <a:gd name="T12" fmla="*/ 49 w 149"/>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9" h="291">
                  <a:moveTo>
                    <a:pt x="49" y="249"/>
                  </a:moveTo>
                  <a:lnTo>
                    <a:pt x="149" y="249"/>
                  </a:lnTo>
                  <a:lnTo>
                    <a:pt x="149" y="291"/>
                  </a:lnTo>
                  <a:lnTo>
                    <a:pt x="0" y="291"/>
                  </a:lnTo>
                  <a:lnTo>
                    <a:pt x="0" y="0"/>
                  </a:lnTo>
                  <a:lnTo>
                    <a:pt x="49" y="0"/>
                  </a:lnTo>
                  <a:lnTo>
                    <a:pt x="49"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5" name="Freeform 104"/>
            <p:cNvSpPr>
              <a:spLocks/>
            </p:cNvSpPr>
            <p:nvPr userDrawn="1"/>
          </p:nvSpPr>
          <p:spPr bwMode="auto">
            <a:xfrm>
              <a:off x="7477125" y="3200401"/>
              <a:ext cx="161925" cy="461963"/>
            </a:xfrm>
            <a:custGeom>
              <a:avLst/>
              <a:gdLst>
                <a:gd name="T0" fmla="*/ 73 w 102"/>
                <a:gd name="T1" fmla="*/ 254 h 291"/>
                <a:gd name="T2" fmla="*/ 102 w 102"/>
                <a:gd name="T3" fmla="*/ 254 h 291"/>
                <a:gd name="T4" fmla="*/ 102 w 102"/>
                <a:gd name="T5" fmla="*/ 291 h 291"/>
                <a:gd name="T6" fmla="*/ 0 w 102"/>
                <a:gd name="T7" fmla="*/ 291 h 291"/>
                <a:gd name="T8" fmla="*/ 0 w 102"/>
                <a:gd name="T9" fmla="*/ 254 h 291"/>
                <a:gd name="T10" fmla="*/ 26 w 102"/>
                <a:gd name="T11" fmla="*/ 254 h 291"/>
                <a:gd name="T12" fmla="*/ 26 w 102"/>
                <a:gd name="T13" fmla="*/ 34 h 291"/>
                <a:gd name="T14" fmla="*/ 0 w 102"/>
                <a:gd name="T15" fmla="*/ 34 h 291"/>
                <a:gd name="T16" fmla="*/ 0 w 102"/>
                <a:gd name="T17" fmla="*/ 0 h 291"/>
                <a:gd name="T18" fmla="*/ 102 w 102"/>
                <a:gd name="T19" fmla="*/ 0 h 291"/>
                <a:gd name="T20" fmla="*/ 102 w 102"/>
                <a:gd name="T21" fmla="*/ 34 h 291"/>
                <a:gd name="T22" fmla="*/ 73 w 102"/>
                <a:gd name="T23" fmla="*/ 34 h 291"/>
                <a:gd name="T24" fmla="*/ 73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3" y="254"/>
                  </a:moveTo>
                  <a:lnTo>
                    <a:pt x="102" y="254"/>
                  </a:lnTo>
                  <a:lnTo>
                    <a:pt x="102" y="291"/>
                  </a:lnTo>
                  <a:lnTo>
                    <a:pt x="0" y="291"/>
                  </a:lnTo>
                  <a:lnTo>
                    <a:pt x="0" y="254"/>
                  </a:lnTo>
                  <a:lnTo>
                    <a:pt x="26" y="254"/>
                  </a:lnTo>
                  <a:lnTo>
                    <a:pt x="26" y="34"/>
                  </a:lnTo>
                  <a:lnTo>
                    <a:pt x="0" y="34"/>
                  </a:lnTo>
                  <a:lnTo>
                    <a:pt x="0" y="0"/>
                  </a:lnTo>
                  <a:lnTo>
                    <a:pt x="102" y="0"/>
                  </a:lnTo>
                  <a:lnTo>
                    <a:pt x="102" y="34"/>
                  </a:lnTo>
                  <a:lnTo>
                    <a:pt x="73" y="34"/>
                  </a:lnTo>
                  <a:lnTo>
                    <a:pt x="73"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6" name="Freeform 105"/>
            <p:cNvSpPr>
              <a:spLocks/>
            </p:cNvSpPr>
            <p:nvPr userDrawn="1"/>
          </p:nvSpPr>
          <p:spPr bwMode="auto">
            <a:xfrm>
              <a:off x="7727950" y="3189288"/>
              <a:ext cx="319088" cy="479425"/>
            </a:xfrm>
            <a:custGeom>
              <a:avLst/>
              <a:gdLst>
                <a:gd name="T0" fmla="*/ 65 w 85"/>
                <a:gd name="T1" fmla="*/ 82 h 125"/>
                <a:gd name="T2" fmla="*/ 84 w 85"/>
                <a:gd name="T3" fmla="*/ 83 h 125"/>
                <a:gd name="T4" fmla="*/ 43 w 85"/>
                <a:gd name="T5" fmla="*/ 125 h 125"/>
                <a:gd name="T6" fmla="*/ 0 w 85"/>
                <a:gd name="T7" fmla="*/ 64 h 125"/>
                <a:gd name="T8" fmla="*/ 47 w 85"/>
                <a:gd name="T9" fmla="*/ 0 h 125"/>
                <a:gd name="T10" fmla="*/ 85 w 85"/>
                <a:gd name="T11" fmla="*/ 44 h 125"/>
                <a:gd name="T12" fmla="*/ 65 w 85"/>
                <a:gd name="T13" fmla="*/ 46 h 125"/>
                <a:gd name="T14" fmla="*/ 46 w 85"/>
                <a:gd name="T15" fmla="*/ 17 h 125"/>
                <a:gd name="T16" fmla="*/ 22 w 85"/>
                <a:gd name="T17" fmla="*/ 63 h 125"/>
                <a:gd name="T18" fmla="*/ 45 w 85"/>
                <a:gd name="T19" fmla="*/ 108 h 125"/>
                <a:gd name="T20" fmla="*/ 65 w 85"/>
                <a:gd name="T21" fmla="*/ 8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125">
                  <a:moveTo>
                    <a:pt x="65" y="82"/>
                  </a:moveTo>
                  <a:cubicBezTo>
                    <a:pt x="84" y="83"/>
                    <a:pt x="84" y="83"/>
                    <a:pt x="84" y="83"/>
                  </a:cubicBezTo>
                  <a:cubicBezTo>
                    <a:pt x="82" y="113"/>
                    <a:pt x="68" y="125"/>
                    <a:pt x="43" y="125"/>
                  </a:cubicBezTo>
                  <a:cubicBezTo>
                    <a:pt x="14" y="125"/>
                    <a:pt x="0" y="105"/>
                    <a:pt x="0" y="64"/>
                  </a:cubicBezTo>
                  <a:cubicBezTo>
                    <a:pt x="0" y="21"/>
                    <a:pt x="18" y="0"/>
                    <a:pt x="47" y="0"/>
                  </a:cubicBezTo>
                  <a:cubicBezTo>
                    <a:pt x="72" y="0"/>
                    <a:pt x="85" y="17"/>
                    <a:pt x="85" y="44"/>
                  </a:cubicBezTo>
                  <a:cubicBezTo>
                    <a:pt x="65" y="46"/>
                    <a:pt x="65" y="46"/>
                    <a:pt x="65" y="46"/>
                  </a:cubicBezTo>
                  <a:cubicBezTo>
                    <a:pt x="65" y="24"/>
                    <a:pt x="57" y="17"/>
                    <a:pt x="46" y="17"/>
                  </a:cubicBezTo>
                  <a:cubicBezTo>
                    <a:pt x="32" y="17"/>
                    <a:pt x="22" y="29"/>
                    <a:pt x="22" y="63"/>
                  </a:cubicBezTo>
                  <a:cubicBezTo>
                    <a:pt x="22" y="95"/>
                    <a:pt x="29" y="108"/>
                    <a:pt x="45" y="108"/>
                  </a:cubicBezTo>
                  <a:cubicBezTo>
                    <a:pt x="58" y="108"/>
                    <a:pt x="64" y="98"/>
                    <a:pt x="65" y="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7" name="Freeform 106"/>
            <p:cNvSpPr>
              <a:spLocks noEditPoints="1"/>
            </p:cNvSpPr>
            <p:nvPr userDrawn="1"/>
          </p:nvSpPr>
          <p:spPr bwMode="auto">
            <a:xfrm>
              <a:off x="8118475" y="3200401"/>
              <a:ext cx="371475" cy="461963"/>
            </a:xfrm>
            <a:custGeom>
              <a:avLst/>
              <a:gdLst>
                <a:gd name="T0" fmla="*/ 147 w 234"/>
                <a:gd name="T1" fmla="*/ 0 h 291"/>
                <a:gd name="T2" fmla="*/ 234 w 234"/>
                <a:gd name="T3" fmla="*/ 291 h 291"/>
                <a:gd name="T4" fmla="*/ 185 w 234"/>
                <a:gd name="T5" fmla="*/ 291 h 291"/>
                <a:gd name="T6" fmla="*/ 163 w 234"/>
                <a:gd name="T7" fmla="*/ 216 h 291"/>
                <a:gd name="T8" fmla="*/ 69 w 234"/>
                <a:gd name="T9" fmla="*/ 216 h 291"/>
                <a:gd name="T10" fmla="*/ 48 w 234"/>
                <a:gd name="T11" fmla="*/ 291 h 291"/>
                <a:gd name="T12" fmla="*/ 0 w 234"/>
                <a:gd name="T13" fmla="*/ 291 h 291"/>
                <a:gd name="T14" fmla="*/ 85 w 234"/>
                <a:gd name="T15" fmla="*/ 0 h 291"/>
                <a:gd name="T16" fmla="*/ 147 w 234"/>
                <a:gd name="T17" fmla="*/ 0 h 291"/>
                <a:gd name="T18" fmla="*/ 116 w 234"/>
                <a:gd name="T19" fmla="*/ 46 h 291"/>
                <a:gd name="T20" fmla="*/ 116 w 234"/>
                <a:gd name="T21" fmla="*/ 46 h 291"/>
                <a:gd name="T22" fmla="*/ 78 w 234"/>
                <a:gd name="T23" fmla="*/ 177 h 291"/>
                <a:gd name="T24" fmla="*/ 154 w 234"/>
                <a:gd name="T25" fmla="*/ 177 h 291"/>
                <a:gd name="T26" fmla="*/ 116 w 234"/>
                <a:gd name="T27" fmla="*/ 4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4" h="291">
                  <a:moveTo>
                    <a:pt x="147" y="0"/>
                  </a:moveTo>
                  <a:lnTo>
                    <a:pt x="234" y="291"/>
                  </a:lnTo>
                  <a:lnTo>
                    <a:pt x="185" y="291"/>
                  </a:lnTo>
                  <a:lnTo>
                    <a:pt x="163" y="216"/>
                  </a:lnTo>
                  <a:lnTo>
                    <a:pt x="69" y="216"/>
                  </a:lnTo>
                  <a:lnTo>
                    <a:pt x="48" y="291"/>
                  </a:lnTo>
                  <a:lnTo>
                    <a:pt x="0" y="291"/>
                  </a:lnTo>
                  <a:lnTo>
                    <a:pt x="85" y="0"/>
                  </a:lnTo>
                  <a:lnTo>
                    <a:pt x="147" y="0"/>
                  </a:lnTo>
                  <a:close/>
                  <a:moveTo>
                    <a:pt x="116" y="46"/>
                  </a:moveTo>
                  <a:lnTo>
                    <a:pt x="116" y="46"/>
                  </a:lnTo>
                  <a:lnTo>
                    <a:pt x="78" y="177"/>
                  </a:lnTo>
                  <a:lnTo>
                    <a:pt x="154" y="177"/>
                  </a:lnTo>
                  <a:lnTo>
                    <a:pt x="116"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8" name="Freeform 107"/>
            <p:cNvSpPr>
              <a:spLocks/>
            </p:cNvSpPr>
            <p:nvPr userDrawn="1"/>
          </p:nvSpPr>
          <p:spPr bwMode="auto">
            <a:xfrm>
              <a:off x="8516938" y="3200401"/>
              <a:ext cx="307975" cy="461963"/>
            </a:xfrm>
            <a:custGeom>
              <a:avLst/>
              <a:gdLst>
                <a:gd name="T0" fmla="*/ 73 w 194"/>
                <a:gd name="T1" fmla="*/ 39 h 291"/>
                <a:gd name="T2" fmla="*/ 0 w 194"/>
                <a:gd name="T3" fmla="*/ 39 h 291"/>
                <a:gd name="T4" fmla="*/ 0 w 194"/>
                <a:gd name="T5" fmla="*/ 0 h 291"/>
                <a:gd name="T6" fmla="*/ 194 w 194"/>
                <a:gd name="T7" fmla="*/ 0 h 291"/>
                <a:gd name="T8" fmla="*/ 194 w 194"/>
                <a:gd name="T9" fmla="*/ 39 h 291"/>
                <a:gd name="T10" fmla="*/ 120 w 194"/>
                <a:gd name="T11" fmla="*/ 39 h 291"/>
                <a:gd name="T12" fmla="*/ 120 w 194"/>
                <a:gd name="T13" fmla="*/ 291 h 291"/>
                <a:gd name="T14" fmla="*/ 73 w 194"/>
                <a:gd name="T15" fmla="*/ 291 h 291"/>
                <a:gd name="T16" fmla="*/ 73 w 194"/>
                <a:gd name="T17" fmla="*/ 3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291">
                  <a:moveTo>
                    <a:pt x="73" y="39"/>
                  </a:moveTo>
                  <a:lnTo>
                    <a:pt x="0" y="39"/>
                  </a:lnTo>
                  <a:lnTo>
                    <a:pt x="0" y="0"/>
                  </a:lnTo>
                  <a:lnTo>
                    <a:pt x="194" y="0"/>
                  </a:lnTo>
                  <a:lnTo>
                    <a:pt x="194" y="39"/>
                  </a:lnTo>
                  <a:lnTo>
                    <a:pt x="120" y="39"/>
                  </a:lnTo>
                  <a:lnTo>
                    <a:pt x="120" y="291"/>
                  </a:lnTo>
                  <a:lnTo>
                    <a:pt x="73" y="291"/>
                  </a:lnTo>
                  <a:lnTo>
                    <a:pt x="73"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39" name="Freeform 108"/>
            <p:cNvSpPr>
              <a:spLocks/>
            </p:cNvSpPr>
            <p:nvPr userDrawn="1"/>
          </p:nvSpPr>
          <p:spPr bwMode="auto">
            <a:xfrm>
              <a:off x="8913813" y="3200401"/>
              <a:ext cx="161925" cy="461963"/>
            </a:xfrm>
            <a:custGeom>
              <a:avLst/>
              <a:gdLst>
                <a:gd name="T0" fmla="*/ 76 w 102"/>
                <a:gd name="T1" fmla="*/ 254 h 291"/>
                <a:gd name="T2" fmla="*/ 102 w 102"/>
                <a:gd name="T3" fmla="*/ 254 h 291"/>
                <a:gd name="T4" fmla="*/ 102 w 102"/>
                <a:gd name="T5" fmla="*/ 291 h 291"/>
                <a:gd name="T6" fmla="*/ 0 w 102"/>
                <a:gd name="T7" fmla="*/ 291 h 291"/>
                <a:gd name="T8" fmla="*/ 0 w 102"/>
                <a:gd name="T9" fmla="*/ 254 h 291"/>
                <a:gd name="T10" fmla="*/ 29 w 102"/>
                <a:gd name="T11" fmla="*/ 254 h 291"/>
                <a:gd name="T12" fmla="*/ 29 w 102"/>
                <a:gd name="T13" fmla="*/ 34 h 291"/>
                <a:gd name="T14" fmla="*/ 0 w 102"/>
                <a:gd name="T15" fmla="*/ 34 h 291"/>
                <a:gd name="T16" fmla="*/ 0 w 102"/>
                <a:gd name="T17" fmla="*/ 0 h 291"/>
                <a:gd name="T18" fmla="*/ 102 w 102"/>
                <a:gd name="T19" fmla="*/ 0 h 291"/>
                <a:gd name="T20" fmla="*/ 102 w 102"/>
                <a:gd name="T21" fmla="*/ 34 h 291"/>
                <a:gd name="T22" fmla="*/ 76 w 102"/>
                <a:gd name="T23" fmla="*/ 34 h 291"/>
                <a:gd name="T24" fmla="*/ 76 w 102"/>
                <a:gd name="T25" fmla="*/ 25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291">
                  <a:moveTo>
                    <a:pt x="76" y="254"/>
                  </a:moveTo>
                  <a:lnTo>
                    <a:pt x="102" y="254"/>
                  </a:lnTo>
                  <a:lnTo>
                    <a:pt x="102" y="291"/>
                  </a:lnTo>
                  <a:lnTo>
                    <a:pt x="0" y="291"/>
                  </a:lnTo>
                  <a:lnTo>
                    <a:pt x="0" y="254"/>
                  </a:lnTo>
                  <a:lnTo>
                    <a:pt x="29" y="254"/>
                  </a:lnTo>
                  <a:lnTo>
                    <a:pt x="29" y="34"/>
                  </a:lnTo>
                  <a:lnTo>
                    <a:pt x="0" y="34"/>
                  </a:lnTo>
                  <a:lnTo>
                    <a:pt x="0" y="0"/>
                  </a:lnTo>
                  <a:lnTo>
                    <a:pt x="102" y="0"/>
                  </a:lnTo>
                  <a:lnTo>
                    <a:pt x="102" y="34"/>
                  </a:lnTo>
                  <a:lnTo>
                    <a:pt x="76" y="34"/>
                  </a:lnTo>
                  <a:lnTo>
                    <a:pt x="76" y="2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0" name="Freeform 109"/>
            <p:cNvSpPr>
              <a:spLocks noEditPoints="1"/>
            </p:cNvSpPr>
            <p:nvPr userDrawn="1"/>
          </p:nvSpPr>
          <p:spPr bwMode="auto">
            <a:xfrm>
              <a:off x="9166225" y="3189288"/>
              <a:ext cx="341313" cy="479425"/>
            </a:xfrm>
            <a:custGeom>
              <a:avLst/>
              <a:gdLst>
                <a:gd name="T0" fmla="*/ 0 w 91"/>
                <a:gd name="T1" fmla="*/ 63 h 125"/>
                <a:gd name="T2" fmla="*/ 48 w 91"/>
                <a:gd name="T3" fmla="*/ 0 h 125"/>
                <a:gd name="T4" fmla="*/ 91 w 91"/>
                <a:gd name="T5" fmla="*/ 61 h 125"/>
                <a:gd name="T6" fmla="*/ 45 w 91"/>
                <a:gd name="T7" fmla="*/ 125 h 125"/>
                <a:gd name="T8" fmla="*/ 0 w 91"/>
                <a:gd name="T9" fmla="*/ 63 h 125"/>
                <a:gd name="T10" fmla="*/ 70 w 91"/>
                <a:gd name="T11" fmla="*/ 62 h 125"/>
                <a:gd name="T12" fmla="*/ 47 w 91"/>
                <a:gd name="T13" fmla="*/ 17 h 125"/>
                <a:gd name="T14" fmla="*/ 22 w 91"/>
                <a:gd name="T15" fmla="*/ 62 h 125"/>
                <a:gd name="T16" fmla="*/ 46 w 91"/>
                <a:gd name="T17" fmla="*/ 108 h 125"/>
                <a:gd name="T18" fmla="*/ 70 w 91"/>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25">
                  <a:moveTo>
                    <a:pt x="0" y="63"/>
                  </a:moveTo>
                  <a:cubicBezTo>
                    <a:pt x="0" y="23"/>
                    <a:pt x="17" y="0"/>
                    <a:pt x="48" y="0"/>
                  </a:cubicBezTo>
                  <a:cubicBezTo>
                    <a:pt x="78" y="0"/>
                    <a:pt x="91" y="22"/>
                    <a:pt x="91" y="61"/>
                  </a:cubicBezTo>
                  <a:cubicBezTo>
                    <a:pt x="91" y="102"/>
                    <a:pt x="76" y="125"/>
                    <a:pt x="45" y="125"/>
                  </a:cubicBezTo>
                  <a:cubicBezTo>
                    <a:pt x="14" y="125"/>
                    <a:pt x="0" y="103"/>
                    <a:pt x="0" y="63"/>
                  </a:cubicBezTo>
                  <a:close/>
                  <a:moveTo>
                    <a:pt x="70" y="62"/>
                  </a:moveTo>
                  <a:cubicBezTo>
                    <a:pt x="70" y="32"/>
                    <a:pt x="63" y="17"/>
                    <a:pt x="47" y="17"/>
                  </a:cubicBezTo>
                  <a:cubicBezTo>
                    <a:pt x="30" y="17"/>
                    <a:pt x="22" y="32"/>
                    <a:pt x="22" y="62"/>
                  </a:cubicBezTo>
                  <a:cubicBezTo>
                    <a:pt x="22" y="93"/>
                    <a:pt x="28" y="108"/>
                    <a:pt x="46" y="108"/>
                  </a:cubicBezTo>
                  <a:cubicBezTo>
                    <a:pt x="63" y="108"/>
                    <a:pt x="70" y="93"/>
                    <a:pt x="70"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1" name="Freeform 110"/>
            <p:cNvSpPr>
              <a:spLocks/>
            </p:cNvSpPr>
            <p:nvPr userDrawn="1"/>
          </p:nvSpPr>
          <p:spPr bwMode="auto">
            <a:xfrm>
              <a:off x="9628188" y="3200401"/>
              <a:ext cx="314325" cy="461963"/>
            </a:xfrm>
            <a:custGeom>
              <a:avLst/>
              <a:gdLst>
                <a:gd name="T0" fmla="*/ 144 w 198"/>
                <a:gd name="T1" fmla="*/ 291 h 291"/>
                <a:gd name="T2" fmla="*/ 45 w 198"/>
                <a:gd name="T3" fmla="*/ 73 h 291"/>
                <a:gd name="T4" fmla="*/ 42 w 198"/>
                <a:gd name="T5" fmla="*/ 73 h 291"/>
                <a:gd name="T6" fmla="*/ 42 w 198"/>
                <a:gd name="T7" fmla="*/ 291 h 291"/>
                <a:gd name="T8" fmla="*/ 0 w 198"/>
                <a:gd name="T9" fmla="*/ 291 h 291"/>
                <a:gd name="T10" fmla="*/ 0 w 198"/>
                <a:gd name="T11" fmla="*/ 0 h 291"/>
                <a:gd name="T12" fmla="*/ 56 w 198"/>
                <a:gd name="T13" fmla="*/ 0 h 291"/>
                <a:gd name="T14" fmla="*/ 153 w 198"/>
                <a:gd name="T15" fmla="*/ 216 h 291"/>
                <a:gd name="T16" fmla="*/ 153 w 198"/>
                <a:gd name="T17" fmla="*/ 216 h 291"/>
                <a:gd name="T18" fmla="*/ 153 w 198"/>
                <a:gd name="T19" fmla="*/ 0 h 291"/>
                <a:gd name="T20" fmla="*/ 198 w 198"/>
                <a:gd name="T21" fmla="*/ 0 h 291"/>
                <a:gd name="T22" fmla="*/ 198 w 198"/>
                <a:gd name="T23" fmla="*/ 291 h 291"/>
                <a:gd name="T24" fmla="*/ 144 w 198"/>
                <a:gd name="T25"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291">
                  <a:moveTo>
                    <a:pt x="144" y="291"/>
                  </a:moveTo>
                  <a:lnTo>
                    <a:pt x="45" y="73"/>
                  </a:lnTo>
                  <a:lnTo>
                    <a:pt x="42" y="73"/>
                  </a:lnTo>
                  <a:lnTo>
                    <a:pt x="42" y="291"/>
                  </a:lnTo>
                  <a:lnTo>
                    <a:pt x="0" y="291"/>
                  </a:lnTo>
                  <a:lnTo>
                    <a:pt x="0" y="0"/>
                  </a:lnTo>
                  <a:lnTo>
                    <a:pt x="56" y="0"/>
                  </a:lnTo>
                  <a:lnTo>
                    <a:pt x="153" y="216"/>
                  </a:lnTo>
                  <a:lnTo>
                    <a:pt x="153" y="216"/>
                  </a:lnTo>
                  <a:lnTo>
                    <a:pt x="153" y="0"/>
                  </a:lnTo>
                  <a:lnTo>
                    <a:pt x="198" y="0"/>
                  </a:lnTo>
                  <a:lnTo>
                    <a:pt x="198" y="291"/>
                  </a:lnTo>
                  <a:lnTo>
                    <a:pt x="144"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2" name="Freeform 111"/>
            <p:cNvSpPr>
              <a:spLocks/>
            </p:cNvSpPr>
            <p:nvPr userDrawn="1"/>
          </p:nvSpPr>
          <p:spPr bwMode="auto">
            <a:xfrm>
              <a:off x="10167938" y="3200401"/>
              <a:ext cx="530225" cy="461963"/>
            </a:xfrm>
            <a:custGeom>
              <a:avLst/>
              <a:gdLst>
                <a:gd name="T0" fmla="*/ 213 w 334"/>
                <a:gd name="T1" fmla="*/ 291 h 291"/>
                <a:gd name="T2" fmla="*/ 168 w 334"/>
                <a:gd name="T3" fmla="*/ 75 h 291"/>
                <a:gd name="T4" fmla="*/ 166 w 334"/>
                <a:gd name="T5" fmla="*/ 75 h 291"/>
                <a:gd name="T6" fmla="*/ 123 w 334"/>
                <a:gd name="T7" fmla="*/ 291 h 291"/>
                <a:gd name="T8" fmla="*/ 62 w 334"/>
                <a:gd name="T9" fmla="*/ 291 h 291"/>
                <a:gd name="T10" fmla="*/ 0 w 334"/>
                <a:gd name="T11" fmla="*/ 0 h 291"/>
                <a:gd name="T12" fmla="*/ 50 w 334"/>
                <a:gd name="T13" fmla="*/ 0 h 291"/>
                <a:gd name="T14" fmla="*/ 92 w 334"/>
                <a:gd name="T15" fmla="*/ 242 h 291"/>
                <a:gd name="T16" fmla="*/ 92 w 334"/>
                <a:gd name="T17" fmla="*/ 242 h 291"/>
                <a:gd name="T18" fmla="*/ 144 w 334"/>
                <a:gd name="T19" fmla="*/ 0 h 291"/>
                <a:gd name="T20" fmla="*/ 192 w 334"/>
                <a:gd name="T21" fmla="*/ 0 h 291"/>
                <a:gd name="T22" fmla="*/ 241 w 334"/>
                <a:gd name="T23" fmla="*/ 242 h 291"/>
                <a:gd name="T24" fmla="*/ 244 w 334"/>
                <a:gd name="T25" fmla="*/ 242 h 291"/>
                <a:gd name="T26" fmla="*/ 286 w 334"/>
                <a:gd name="T27" fmla="*/ 0 h 291"/>
                <a:gd name="T28" fmla="*/ 334 w 334"/>
                <a:gd name="T29" fmla="*/ 0 h 291"/>
                <a:gd name="T30" fmla="*/ 272 w 334"/>
                <a:gd name="T31" fmla="*/ 291 h 291"/>
                <a:gd name="T32" fmla="*/ 213 w 334"/>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91">
                  <a:moveTo>
                    <a:pt x="213" y="291"/>
                  </a:moveTo>
                  <a:lnTo>
                    <a:pt x="168" y="75"/>
                  </a:lnTo>
                  <a:lnTo>
                    <a:pt x="166" y="75"/>
                  </a:lnTo>
                  <a:lnTo>
                    <a:pt x="123" y="291"/>
                  </a:lnTo>
                  <a:lnTo>
                    <a:pt x="62" y="291"/>
                  </a:lnTo>
                  <a:lnTo>
                    <a:pt x="0" y="0"/>
                  </a:lnTo>
                  <a:lnTo>
                    <a:pt x="50" y="0"/>
                  </a:lnTo>
                  <a:lnTo>
                    <a:pt x="92" y="242"/>
                  </a:lnTo>
                  <a:lnTo>
                    <a:pt x="92" y="242"/>
                  </a:lnTo>
                  <a:lnTo>
                    <a:pt x="144" y="0"/>
                  </a:lnTo>
                  <a:lnTo>
                    <a:pt x="192" y="0"/>
                  </a:lnTo>
                  <a:lnTo>
                    <a:pt x="241" y="242"/>
                  </a:lnTo>
                  <a:lnTo>
                    <a:pt x="244" y="242"/>
                  </a:lnTo>
                  <a:lnTo>
                    <a:pt x="286" y="0"/>
                  </a:lnTo>
                  <a:lnTo>
                    <a:pt x="334" y="0"/>
                  </a:lnTo>
                  <a:lnTo>
                    <a:pt x="272" y="291"/>
                  </a:lnTo>
                  <a:lnTo>
                    <a:pt x="213"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3" name="Freeform 112"/>
            <p:cNvSpPr>
              <a:spLocks noEditPoints="1"/>
            </p:cNvSpPr>
            <p:nvPr userDrawn="1"/>
          </p:nvSpPr>
          <p:spPr bwMode="auto">
            <a:xfrm>
              <a:off x="10772775" y="3189288"/>
              <a:ext cx="338138" cy="479425"/>
            </a:xfrm>
            <a:custGeom>
              <a:avLst/>
              <a:gdLst>
                <a:gd name="T0" fmla="*/ 0 w 90"/>
                <a:gd name="T1" fmla="*/ 63 h 125"/>
                <a:gd name="T2" fmla="*/ 47 w 90"/>
                <a:gd name="T3" fmla="*/ 0 h 125"/>
                <a:gd name="T4" fmla="*/ 90 w 90"/>
                <a:gd name="T5" fmla="*/ 61 h 125"/>
                <a:gd name="T6" fmla="*/ 45 w 90"/>
                <a:gd name="T7" fmla="*/ 125 h 125"/>
                <a:gd name="T8" fmla="*/ 0 w 90"/>
                <a:gd name="T9" fmla="*/ 63 h 125"/>
                <a:gd name="T10" fmla="*/ 70 w 90"/>
                <a:gd name="T11" fmla="*/ 62 h 125"/>
                <a:gd name="T12" fmla="*/ 47 w 90"/>
                <a:gd name="T13" fmla="*/ 17 h 125"/>
                <a:gd name="T14" fmla="*/ 21 w 90"/>
                <a:gd name="T15" fmla="*/ 62 h 125"/>
                <a:gd name="T16" fmla="*/ 46 w 90"/>
                <a:gd name="T17" fmla="*/ 108 h 125"/>
                <a:gd name="T18" fmla="*/ 70 w 90"/>
                <a:gd name="T1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25">
                  <a:moveTo>
                    <a:pt x="0" y="63"/>
                  </a:moveTo>
                  <a:cubicBezTo>
                    <a:pt x="0" y="23"/>
                    <a:pt x="17" y="0"/>
                    <a:pt x="47" y="0"/>
                  </a:cubicBezTo>
                  <a:cubicBezTo>
                    <a:pt x="78" y="0"/>
                    <a:pt x="90" y="22"/>
                    <a:pt x="90" y="61"/>
                  </a:cubicBezTo>
                  <a:cubicBezTo>
                    <a:pt x="90" y="102"/>
                    <a:pt x="76" y="125"/>
                    <a:pt x="45" y="125"/>
                  </a:cubicBezTo>
                  <a:cubicBezTo>
                    <a:pt x="13" y="125"/>
                    <a:pt x="0" y="103"/>
                    <a:pt x="0" y="63"/>
                  </a:cubicBezTo>
                  <a:close/>
                  <a:moveTo>
                    <a:pt x="70" y="62"/>
                  </a:moveTo>
                  <a:cubicBezTo>
                    <a:pt x="70" y="32"/>
                    <a:pt x="63" y="17"/>
                    <a:pt x="47" y="17"/>
                  </a:cubicBezTo>
                  <a:cubicBezTo>
                    <a:pt x="30" y="17"/>
                    <a:pt x="21" y="32"/>
                    <a:pt x="21" y="62"/>
                  </a:cubicBezTo>
                  <a:cubicBezTo>
                    <a:pt x="21" y="93"/>
                    <a:pt x="28" y="108"/>
                    <a:pt x="46" y="108"/>
                  </a:cubicBezTo>
                  <a:cubicBezTo>
                    <a:pt x="63" y="108"/>
                    <a:pt x="70" y="93"/>
                    <a:pt x="70"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4" name="Freeform 113"/>
            <p:cNvSpPr>
              <a:spLocks noEditPoints="1"/>
            </p:cNvSpPr>
            <p:nvPr userDrawn="1"/>
          </p:nvSpPr>
          <p:spPr bwMode="auto">
            <a:xfrm>
              <a:off x="11229975" y="3200401"/>
              <a:ext cx="300038" cy="461963"/>
            </a:xfrm>
            <a:custGeom>
              <a:avLst/>
              <a:gdLst>
                <a:gd name="T0" fmla="*/ 34 w 80"/>
                <a:gd name="T1" fmla="*/ 69 h 120"/>
                <a:gd name="T2" fmla="*/ 33 w 80"/>
                <a:gd name="T3" fmla="*/ 69 h 120"/>
                <a:gd name="T4" fmla="*/ 21 w 80"/>
                <a:gd name="T5" fmla="*/ 69 h 120"/>
                <a:gd name="T6" fmla="*/ 21 w 80"/>
                <a:gd name="T7" fmla="*/ 120 h 120"/>
                <a:gd name="T8" fmla="*/ 0 w 80"/>
                <a:gd name="T9" fmla="*/ 120 h 120"/>
                <a:gd name="T10" fmla="*/ 0 w 80"/>
                <a:gd name="T11" fmla="*/ 0 h 120"/>
                <a:gd name="T12" fmla="*/ 38 w 80"/>
                <a:gd name="T13" fmla="*/ 0 h 120"/>
                <a:gd name="T14" fmla="*/ 76 w 80"/>
                <a:gd name="T15" fmla="*/ 32 h 120"/>
                <a:gd name="T16" fmla="*/ 54 w 80"/>
                <a:gd name="T17" fmla="*/ 66 h 120"/>
                <a:gd name="T18" fmla="*/ 80 w 80"/>
                <a:gd name="T19" fmla="*/ 120 h 120"/>
                <a:gd name="T20" fmla="*/ 58 w 80"/>
                <a:gd name="T21" fmla="*/ 120 h 120"/>
                <a:gd name="T22" fmla="*/ 34 w 80"/>
                <a:gd name="T23" fmla="*/ 69 h 120"/>
                <a:gd name="T24" fmla="*/ 31 w 80"/>
                <a:gd name="T25" fmla="*/ 54 h 120"/>
                <a:gd name="T26" fmla="*/ 56 w 80"/>
                <a:gd name="T27" fmla="*/ 34 h 120"/>
                <a:gd name="T28" fmla="*/ 35 w 80"/>
                <a:gd name="T29" fmla="*/ 16 h 120"/>
                <a:gd name="T30" fmla="*/ 21 w 80"/>
                <a:gd name="T31" fmla="*/ 16 h 120"/>
                <a:gd name="T32" fmla="*/ 21 w 80"/>
                <a:gd name="T33" fmla="*/ 54 h 120"/>
                <a:gd name="T34" fmla="*/ 31 w 80"/>
                <a:gd name="T35"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0">
                  <a:moveTo>
                    <a:pt x="34" y="69"/>
                  </a:moveTo>
                  <a:cubicBezTo>
                    <a:pt x="33" y="69"/>
                    <a:pt x="33" y="69"/>
                    <a:pt x="33" y="69"/>
                  </a:cubicBezTo>
                  <a:cubicBezTo>
                    <a:pt x="21" y="69"/>
                    <a:pt x="21" y="69"/>
                    <a:pt x="21" y="69"/>
                  </a:cubicBezTo>
                  <a:cubicBezTo>
                    <a:pt x="21" y="120"/>
                    <a:pt x="21" y="120"/>
                    <a:pt x="21" y="120"/>
                  </a:cubicBezTo>
                  <a:cubicBezTo>
                    <a:pt x="0" y="120"/>
                    <a:pt x="0" y="120"/>
                    <a:pt x="0" y="120"/>
                  </a:cubicBezTo>
                  <a:cubicBezTo>
                    <a:pt x="0" y="0"/>
                    <a:pt x="0" y="0"/>
                    <a:pt x="0" y="0"/>
                  </a:cubicBezTo>
                  <a:cubicBezTo>
                    <a:pt x="38" y="0"/>
                    <a:pt x="38" y="0"/>
                    <a:pt x="38" y="0"/>
                  </a:cubicBezTo>
                  <a:cubicBezTo>
                    <a:pt x="66" y="0"/>
                    <a:pt x="76" y="13"/>
                    <a:pt x="76" y="32"/>
                  </a:cubicBezTo>
                  <a:cubicBezTo>
                    <a:pt x="76" y="46"/>
                    <a:pt x="72" y="60"/>
                    <a:pt x="54" y="66"/>
                  </a:cubicBezTo>
                  <a:cubicBezTo>
                    <a:pt x="80" y="120"/>
                    <a:pt x="80" y="120"/>
                    <a:pt x="80" y="120"/>
                  </a:cubicBezTo>
                  <a:cubicBezTo>
                    <a:pt x="58" y="120"/>
                    <a:pt x="58" y="120"/>
                    <a:pt x="58" y="120"/>
                  </a:cubicBezTo>
                  <a:lnTo>
                    <a:pt x="34" y="69"/>
                  </a:lnTo>
                  <a:close/>
                  <a:moveTo>
                    <a:pt x="31" y="54"/>
                  </a:moveTo>
                  <a:cubicBezTo>
                    <a:pt x="48" y="54"/>
                    <a:pt x="56" y="49"/>
                    <a:pt x="56" y="34"/>
                  </a:cubicBezTo>
                  <a:cubicBezTo>
                    <a:pt x="56" y="21"/>
                    <a:pt x="49" y="16"/>
                    <a:pt x="35" y="16"/>
                  </a:cubicBezTo>
                  <a:cubicBezTo>
                    <a:pt x="21" y="16"/>
                    <a:pt x="21" y="16"/>
                    <a:pt x="21" y="16"/>
                  </a:cubicBezTo>
                  <a:cubicBezTo>
                    <a:pt x="21" y="54"/>
                    <a:pt x="21" y="54"/>
                    <a:pt x="21" y="54"/>
                  </a:cubicBezTo>
                  <a:lnTo>
                    <a:pt x="3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5" name="Freeform 114"/>
            <p:cNvSpPr>
              <a:spLocks/>
            </p:cNvSpPr>
            <p:nvPr userDrawn="1"/>
          </p:nvSpPr>
          <p:spPr bwMode="auto">
            <a:xfrm>
              <a:off x="11636375" y="3200401"/>
              <a:ext cx="231775" cy="461963"/>
            </a:xfrm>
            <a:custGeom>
              <a:avLst/>
              <a:gdLst>
                <a:gd name="T0" fmla="*/ 47 w 146"/>
                <a:gd name="T1" fmla="*/ 249 h 291"/>
                <a:gd name="T2" fmla="*/ 146 w 146"/>
                <a:gd name="T3" fmla="*/ 249 h 291"/>
                <a:gd name="T4" fmla="*/ 146 w 146"/>
                <a:gd name="T5" fmla="*/ 291 h 291"/>
                <a:gd name="T6" fmla="*/ 0 w 146"/>
                <a:gd name="T7" fmla="*/ 291 h 291"/>
                <a:gd name="T8" fmla="*/ 0 w 146"/>
                <a:gd name="T9" fmla="*/ 0 h 291"/>
                <a:gd name="T10" fmla="*/ 47 w 146"/>
                <a:gd name="T11" fmla="*/ 0 h 291"/>
                <a:gd name="T12" fmla="*/ 47 w 146"/>
                <a:gd name="T13" fmla="*/ 249 h 291"/>
              </a:gdLst>
              <a:ahLst/>
              <a:cxnLst>
                <a:cxn ang="0">
                  <a:pos x="T0" y="T1"/>
                </a:cxn>
                <a:cxn ang="0">
                  <a:pos x="T2" y="T3"/>
                </a:cxn>
                <a:cxn ang="0">
                  <a:pos x="T4" y="T5"/>
                </a:cxn>
                <a:cxn ang="0">
                  <a:pos x="T6" y="T7"/>
                </a:cxn>
                <a:cxn ang="0">
                  <a:pos x="T8" y="T9"/>
                </a:cxn>
                <a:cxn ang="0">
                  <a:pos x="T10" y="T11"/>
                </a:cxn>
                <a:cxn ang="0">
                  <a:pos x="T12" y="T13"/>
                </a:cxn>
              </a:cxnLst>
              <a:rect l="0" t="0" r="r" b="b"/>
              <a:pathLst>
                <a:path w="146" h="291">
                  <a:moveTo>
                    <a:pt x="47" y="249"/>
                  </a:moveTo>
                  <a:lnTo>
                    <a:pt x="146" y="249"/>
                  </a:lnTo>
                  <a:lnTo>
                    <a:pt x="146" y="291"/>
                  </a:lnTo>
                  <a:lnTo>
                    <a:pt x="0" y="291"/>
                  </a:lnTo>
                  <a:lnTo>
                    <a:pt x="0" y="0"/>
                  </a:lnTo>
                  <a:lnTo>
                    <a:pt x="47" y="0"/>
                  </a:lnTo>
                  <a:lnTo>
                    <a:pt x="47" y="2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sp>
          <p:nvSpPr>
            <p:cNvPr id="46" name="Freeform 115"/>
            <p:cNvSpPr>
              <a:spLocks noEditPoints="1"/>
            </p:cNvSpPr>
            <p:nvPr userDrawn="1"/>
          </p:nvSpPr>
          <p:spPr bwMode="auto">
            <a:xfrm>
              <a:off x="11977688" y="3200401"/>
              <a:ext cx="307975" cy="461963"/>
            </a:xfrm>
            <a:custGeom>
              <a:avLst/>
              <a:gdLst>
                <a:gd name="T0" fmla="*/ 0 w 82"/>
                <a:gd name="T1" fmla="*/ 120 h 120"/>
                <a:gd name="T2" fmla="*/ 0 w 82"/>
                <a:gd name="T3" fmla="*/ 0 h 120"/>
                <a:gd name="T4" fmla="*/ 24 w 82"/>
                <a:gd name="T5" fmla="*/ 0 h 120"/>
                <a:gd name="T6" fmla="*/ 82 w 82"/>
                <a:gd name="T7" fmla="*/ 58 h 120"/>
                <a:gd name="T8" fmla="*/ 24 w 82"/>
                <a:gd name="T9" fmla="*/ 120 h 120"/>
                <a:gd name="T10" fmla="*/ 0 w 82"/>
                <a:gd name="T11" fmla="*/ 120 h 120"/>
                <a:gd name="T12" fmla="*/ 27 w 82"/>
                <a:gd name="T13" fmla="*/ 103 h 120"/>
                <a:gd name="T14" fmla="*/ 61 w 82"/>
                <a:gd name="T15" fmla="*/ 59 h 120"/>
                <a:gd name="T16" fmla="*/ 27 w 82"/>
                <a:gd name="T17" fmla="*/ 16 h 120"/>
                <a:gd name="T18" fmla="*/ 20 w 82"/>
                <a:gd name="T19" fmla="*/ 16 h 120"/>
                <a:gd name="T20" fmla="*/ 20 w 82"/>
                <a:gd name="T21" fmla="*/ 103 h 120"/>
                <a:gd name="T22" fmla="*/ 27 w 82"/>
                <a:gd name="T23" fmla="*/ 10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20">
                  <a:moveTo>
                    <a:pt x="0" y="120"/>
                  </a:moveTo>
                  <a:cubicBezTo>
                    <a:pt x="0" y="0"/>
                    <a:pt x="0" y="0"/>
                    <a:pt x="0" y="0"/>
                  </a:cubicBezTo>
                  <a:cubicBezTo>
                    <a:pt x="24" y="0"/>
                    <a:pt x="24" y="0"/>
                    <a:pt x="24" y="0"/>
                  </a:cubicBezTo>
                  <a:cubicBezTo>
                    <a:pt x="68" y="0"/>
                    <a:pt x="82" y="19"/>
                    <a:pt x="82" y="58"/>
                  </a:cubicBezTo>
                  <a:cubicBezTo>
                    <a:pt x="82" y="101"/>
                    <a:pt x="67" y="120"/>
                    <a:pt x="24" y="120"/>
                  </a:cubicBezTo>
                  <a:lnTo>
                    <a:pt x="0" y="120"/>
                  </a:lnTo>
                  <a:close/>
                  <a:moveTo>
                    <a:pt x="27" y="103"/>
                  </a:moveTo>
                  <a:cubicBezTo>
                    <a:pt x="51" y="103"/>
                    <a:pt x="61" y="92"/>
                    <a:pt x="61" y="59"/>
                  </a:cubicBezTo>
                  <a:cubicBezTo>
                    <a:pt x="61" y="28"/>
                    <a:pt x="52" y="16"/>
                    <a:pt x="27" y="16"/>
                  </a:cubicBezTo>
                  <a:cubicBezTo>
                    <a:pt x="20" y="16"/>
                    <a:pt x="20" y="16"/>
                    <a:pt x="20" y="16"/>
                  </a:cubicBezTo>
                  <a:cubicBezTo>
                    <a:pt x="20" y="103"/>
                    <a:pt x="20" y="103"/>
                    <a:pt x="20" y="103"/>
                  </a:cubicBezTo>
                  <a:lnTo>
                    <a:pt x="27" y="1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dirty="0">
                <a:solidFill>
                  <a:srgbClr val="4D4F53"/>
                </a:solidFill>
              </a:endParaRPr>
            </a:p>
          </p:txBody>
        </p:sp>
      </p:grpSp>
    </p:spTree>
    <p:extLst>
      <p:ext uri="{BB962C8B-B14F-4D97-AF65-F5344CB8AC3E}">
        <p14:creationId xmlns:p14="http://schemas.microsoft.com/office/powerpoint/2010/main" val="306735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w/Sub Header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p:cNvSpPr>
            <a:spLocks noGrp="1"/>
          </p:cNvSpPr>
          <p:nvPr>
            <p:ph type="sldNum" sz="quarter" idx="11"/>
          </p:nvPr>
        </p:nvSpPr>
        <p:spPr/>
        <p:txBody>
          <a:body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
        <p:nvSpPr>
          <p:cNvPr id="6" name="Text Placeholder 5"/>
          <p:cNvSpPr>
            <a:spLocks noGrp="1"/>
          </p:cNvSpPr>
          <p:nvPr>
            <p:ph type="body" sz="quarter" idx="12"/>
          </p:nvPr>
        </p:nvSpPr>
        <p:spPr>
          <a:xfrm>
            <a:off x="304801" y="1828800"/>
            <a:ext cx="11582400" cy="4572000"/>
          </a:xfrm>
        </p:spPr>
        <p:txBody>
          <a:bodyPr/>
          <a:lstStyle>
            <a:lvl1pPr marL="463411" indent="-463411">
              <a:buClr>
                <a:schemeClr val="accent5"/>
              </a:buClr>
              <a:tabLst/>
              <a:defRPr/>
            </a:lvl1pPr>
            <a:lvl2pPr marL="463411" indent="-463411">
              <a:buClr>
                <a:schemeClr val="accent5"/>
              </a:buClr>
              <a:tabLst/>
              <a:defRPr/>
            </a:lvl2pPr>
            <a:lvl3pPr marL="463411" indent="-463411">
              <a:buClr>
                <a:schemeClr val="accent5"/>
              </a:buClr>
              <a:tabLst/>
              <a:defRPr/>
            </a:lvl3pPr>
            <a:lvl4pPr marL="463411" indent="-463411">
              <a:buClr>
                <a:schemeClr val="accent5"/>
              </a:buClr>
              <a:tabLst/>
              <a:defRPr/>
            </a:lvl4pPr>
            <a:lvl5pPr marL="463411" indent="-463411">
              <a:buClr>
                <a:schemeClr val="accent5"/>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3"/>
          </p:nvPr>
        </p:nvSpPr>
        <p:spPr>
          <a:xfrm>
            <a:off x="304801" y="1066800"/>
            <a:ext cx="11582400" cy="762000"/>
          </a:xfrm>
        </p:spPr>
        <p:txBody>
          <a:bodyPr/>
          <a:lstStyle>
            <a:lvl1pPr>
              <a:buFontTx/>
              <a:buNone/>
              <a:defRPr>
                <a:gradFill>
                  <a:gsLst>
                    <a:gs pos="0">
                      <a:schemeClr val="accent5"/>
                    </a:gs>
                    <a:gs pos="98000">
                      <a:schemeClr val="accent5"/>
                    </a:gs>
                  </a:gsLst>
                  <a:lin ang="5400000" scaled="1"/>
                </a:gradFill>
              </a:defRPr>
            </a:lvl1pPr>
            <a:lvl2pPr>
              <a:buFontTx/>
              <a:buNone/>
              <a:defRPr/>
            </a:lvl2pPr>
            <a:lvl3pPr>
              <a:buFontTx/>
              <a:buNone/>
              <a:defRPr/>
            </a:lvl3pPr>
            <a:lvl4pPr>
              <a:buFontTx/>
              <a:buNone/>
              <a:defRPr/>
            </a:lvl4pPr>
            <a:lvl5pPr>
              <a:buFontTx/>
              <a:buNone/>
              <a:defRPr/>
            </a:lvl5pPr>
          </a:lstStyle>
          <a:p>
            <a:pPr lvl="0"/>
            <a:r>
              <a:rPr lang="en-US"/>
              <a:t>Click to edit Master text styles</a:t>
            </a:r>
          </a:p>
        </p:txBody>
      </p:sp>
    </p:spTree>
    <p:extLst>
      <p:ext uri="{BB962C8B-B14F-4D97-AF65-F5344CB8AC3E}">
        <p14:creationId xmlns:p14="http://schemas.microsoft.com/office/powerpoint/2010/main" val="65320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grpSp>
        <p:nvGrpSpPr>
          <p:cNvPr id="85" name="Group 84"/>
          <p:cNvGrpSpPr/>
          <p:nvPr userDrawn="1"/>
        </p:nvGrpSpPr>
        <p:grpSpPr bwMode="gray">
          <a:xfrm>
            <a:off x="10864361" y="295324"/>
            <a:ext cx="899465" cy="899466"/>
            <a:chOff x="4889592" y="1624851"/>
            <a:chExt cx="2408138" cy="2408141"/>
          </a:xfrm>
        </p:grpSpPr>
        <p:sp>
          <p:nvSpPr>
            <p:cNvPr id="86" name="Freeform 85"/>
            <p:cNvSpPr>
              <a:spLocks/>
            </p:cNvSpPr>
            <p:nvPr userDrawn="1"/>
          </p:nvSpPr>
          <p:spPr bwMode="gray">
            <a:xfrm>
              <a:off x="4889592" y="1624851"/>
              <a:ext cx="2408138" cy="2408141"/>
            </a:xfrm>
            <a:custGeom>
              <a:avLst/>
              <a:gdLst>
                <a:gd name="T0" fmla="*/ 1040 w 1139"/>
                <a:gd name="T1" fmla="*/ 248 h 1139"/>
                <a:gd name="T2" fmla="*/ 1019 w 1139"/>
                <a:gd name="T3" fmla="*/ 236 h 1139"/>
                <a:gd name="T4" fmla="*/ 1012 w 1139"/>
                <a:gd name="T5" fmla="*/ 211 h 1139"/>
                <a:gd name="T6" fmla="*/ 570 w 1139"/>
                <a:gd name="T7" fmla="*/ 0 h 1139"/>
                <a:gd name="T8" fmla="*/ 0 w 1139"/>
                <a:gd name="T9" fmla="*/ 569 h 1139"/>
                <a:gd name="T10" fmla="*/ 111 w 1139"/>
                <a:gd name="T11" fmla="*/ 907 h 1139"/>
                <a:gd name="T12" fmla="*/ 134 w 1139"/>
                <a:gd name="T13" fmla="*/ 923 h 1139"/>
                <a:gd name="T14" fmla="*/ 146 w 1139"/>
                <a:gd name="T15" fmla="*/ 949 h 1139"/>
                <a:gd name="T16" fmla="*/ 570 w 1139"/>
                <a:gd name="T17" fmla="*/ 1139 h 1139"/>
                <a:gd name="T18" fmla="*/ 1139 w 1139"/>
                <a:gd name="T19" fmla="*/ 569 h 1139"/>
                <a:gd name="T20" fmla="*/ 1040 w 1139"/>
                <a:gd name="T21" fmla="*/ 2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139">
                  <a:moveTo>
                    <a:pt x="1040" y="248"/>
                  </a:moveTo>
                  <a:cubicBezTo>
                    <a:pt x="1019" y="236"/>
                    <a:pt x="1019" y="236"/>
                    <a:pt x="1019" y="236"/>
                  </a:cubicBezTo>
                  <a:cubicBezTo>
                    <a:pt x="1012" y="211"/>
                    <a:pt x="1012" y="211"/>
                    <a:pt x="1012" y="211"/>
                  </a:cubicBezTo>
                  <a:cubicBezTo>
                    <a:pt x="908" y="82"/>
                    <a:pt x="749" y="0"/>
                    <a:pt x="570" y="0"/>
                  </a:cubicBezTo>
                  <a:cubicBezTo>
                    <a:pt x="255" y="0"/>
                    <a:pt x="0" y="255"/>
                    <a:pt x="0" y="569"/>
                  </a:cubicBezTo>
                  <a:cubicBezTo>
                    <a:pt x="0" y="696"/>
                    <a:pt x="42" y="812"/>
                    <a:pt x="111" y="907"/>
                  </a:cubicBezTo>
                  <a:cubicBezTo>
                    <a:pt x="134" y="923"/>
                    <a:pt x="134" y="923"/>
                    <a:pt x="134" y="923"/>
                  </a:cubicBezTo>
                  <a:cubicBezTo>
                    <a:pt x="146" y="949"/>
                    <a:pt x="146" y="949"/>
                    <a:pt x="146" y="949"/>
                  </a:cubicBezTo>
                  <a:cubicBezTo>
                    <a:pt x="250" y="1066"/>
                    <a:pt x="401" y="1139"/>
                    <a:pt x="570" y="1139"/>
                  </a:cubicBezTo>
                  <a:cubicBezTo>
                    <a:pt x="884" y="1139"/>
                    <a:pt x="1139" y="884"/>
                    <a:pt x="1139" y="569"/>
                  </a:cubicBezTo>
                  <a:cubicBezTo>
                    <a:pt x="1139" y="450"/>
                    <a:pt x="1103" y="339"/>
                    <a:pt x="1040" y="24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sp>
          <p:nvSpPr>
            <p:cNvPr id="87" name="Freeform 86"/>
            <p:cNvSpPr>
              <a:spLocks noEditPoints="1"/>
            </p:cNvSpPr>
            <p:nvPr userDrawn="1"/>
          </p:nvSpPr>
          <p:spPr bwMode="gray">
            <a:xfrm>
              <a:off x="5018503" y="1918484"/>
              <a:ext cx="2186125" cy="1805659"/>
            </a:xfrm>
            <a:custGeom>
              <a:avLst/>
              <a:gdLst>
                <a:gd name="T0" fmla="*/ 970 w 1034"/>
                <a:gd name="T1" fmla="*/ 382 h 854"/>
                <a:gd name="T2" fmla="*/ 635 w 1034"/>
                <a:gd name="T3" fmla="*/ 262 h 854"/>
                <a:gd name="T4" fmla="*/ 663 w 1034"/>
                <a:gd name="T5" fmla="*/ 175 h 854"/>
                <a:gd name="T6" fmla="*/ 961 w 1034"/>
                <a:gd name="T7" fmla="*/ 198 h 854"/>
                <a:gd name="T8" fmla="*/ 979 w 1034"/>
                <a:gd name="T9" fmla="*/ 109 h 854"/>
                <a:gd name="T10" fmla="*/ 951 w 1034"/>
                <a:gd name="T11" fmla="*/ 72 h 854"/>
                <a:gd name="T12" fmla="*/ 826 w 1034"/>
                <a:gd name="T13" fmla="*/ 52 h 854"/>
                <a:gd name="T14" fmla="*/ 639 w 1034"/>
                <a:gd name="T15" fmla="*/ 35 h 854"/>
                <a:gd name="T16" fmla="*/ 491 w 1034"/>
                <a:gd name="T17" fmla="*/ 480 h 854"/>
                <a:gd name="T18" fmla="*/ 873 w 1034"/>
                <a:gd name="T19" fmla="*/ 687 h 854"/>
                <a:gd name="T20" fmla="*/ 746 w 1034"/>
                <a:gd name="T21" fmla="*/ 803 h 854"/>
                <a:gd name="T22" fmla="*/ 601 w 1034"/>
                <a:gd name="T23" fmla="*/ 739 h 854"/>
                <a:gd name="T24" fmla="*/ 534 w 1034"/>
                <a:gd name="T25" fmla="*/ 637 h 854"/>
                <a:gd name="T26" fmla="*/ 512 w 1034"/>
                <a:gd name="T27" fmla="*/ 641 h 854"/>
                <a:gd name="T28" fmla="*/ 462 w 1034"/>
                <a:gd name="T29" fmla="*/ 689 h 854"/>
                <a:gd name="T30" fmla="*/ 458 w 1034"/>
                <a:gd name="T31" fmla="*/ 714 h 854"/>
                <a:gd name="T32" fmla="*/ 503 w 1034"/>
                <a:gd name="T33" fmla="*/ 819 h 854"/>
                <a:gd name="T34" fmla="*/ 729 w 1034"/>
                <a:gd name="T35" fmla="*/ 848 h 854"/>
                <a:gd name="T36" fmla="*/ 921 w 1034"/>
                <a:gd name="T37" fmla="*/ 775 h 854"/>
                <a:gd name="T38" fmla="*/ 1031 w 1034"/>
                <a:gd name="T39" fmla="*/ 567 h 854"/>
                <a:gd name="T40" fmla="*/ 970 w 1034"/>
                <a:gd name="T41" fmla="*/ 382 h 854"/>
                <a:gd name="T42" fmla="*/ 308 w 1034"/>
                <a:gd name="T43" fmla="*/ 773 h 854"/>
                <a:gd name="T44" fmla="*/ 301 w 1034"/>
                <a:gd name="T45" fmla="*/ 724 h 854"/>
                <a:gd name="T46" fmla="*/ 295 w 1034"/>
                <a:gd name="T47" fmla="*/ 348 h 854"/>
                <a:gd name="T48" fmla="*/ 427 w 1034"/>
                <a:gd name="T49" fmla="*/ 346 h 854"/>
                <a:gd name="T50" fmla="*/ 491 w 1034"/>
                <a:gd name="T51" fmla="*/ 317 h 854"/>
                <a:gd name="T52" fmla="*/ 491 w 1034"/>
                <a:gd name="T53" fmla="*/ 272 h 854"/>
                <a:gd name="T54" fmla="*/ 297 w 1034"/>
                <a:gd name="T55" fmla="*/ 275 h 854"/>
                <a:gd name="T56" fmla="*/ 304 w 1034"/>
                <a:gd name="T57" fmla="*/ 122 h 854"/>
                <a:gd name="T58" fmla="*/ 352 w 1034"/>
                <a:gd name="T59" fmla="*/ 64 h 854"/>
                <a:gd name="T60" fmla="*/ 453 w 1034"/>
                <a:gd name="T61" fmla="*/ 92 h 854"/>
                <a:gd name="T62" fmla="*/ 506 w 1034"/>
                <a:gd name="T63" fmla="*/ 118 h 854"/>
                <a:gd name="T64" fmla="*/ 531 w 1034"/>
                <a:gd name="T65" fmla="*/ 115 h 854"/>
                <a:gd name="T66" fmla="*/ 563 w 1034"/>
                <a:gd name="T67" fmla="*/ 78 h 854"/>
                <a:gd name="T68" fmla="*/ 564 w 1034"/>
                <a:gd name="T69" fmla="*/ 62 h 854"/>
                <a:gd name="T70" fmla="*/ 497 w 1034"/>
                <a:gd name="T71" fmla="*/ 11 h 854"/>
                <a:gd name="T72" fmla="*/ 442 w 1034"/>
                <a:gd name="T73" fmla="*/ 0 h 854"/>
                <a:gd name="T74" fmla="*/ 417 w 1034"/>
                <a:gd name="T75" fmla="*/ 0 h 854"/>
                <a:gd name="T76" fmla="*/ 323 w 1034"/>
                <a:gd name="T77" fmla="*/ 16 h 854"/>
                <a:gd name="T78" fmla="*/ 88 w 1034"/>
                <a:gd name="T79" fmla="*/ 229 h 854"/>
                <a:gd name="T80" fmla="*/ 83 w 1034"/>
                <a:gd name="T81" fmla="*/ 286 h 854"/>
                <a:gd name="T82" fmla="*/ 4 w 1034"/>
                <a:gd name="T83" fmla="*/ 293 h 854"/>
                <a:gd name="T84" fmla="*/ 0 w 1034"/>
                <a:gd name="T85" fmla="*/ 358 h 854"/>
                <a:gd name="T86" fmla="*/ 80 w 1034"/>
                <a:gd name="T87" fmla="*/ 354 h 854"/>
                <a:gd name="T88" fmla="*/ 91 w 1034"/>
                <a:gd name="T89" fmla="*/ 708 h 854"/>
                <a:gd name="T90" fmla="*/ 93 w 1034"/>
                <a:gd name="T91" fmla="*/ 752 h 854"/>
                <a:gd name="T92" fmla="*/ 50 w 1034"/>
                <a:gd name="T93" fmla="*/ 768 h 854"/>
                <a:gd name="T94" fmla="*/ 85 w 1034"/>
                <a:gd name="T95" fmla="*/ 810 h 854"/>
                <a:gd name="T96" fmla="*/ 428 w 1034"/>
                <a:gd name="T97" fmla="*/ 843 h 854"/>
                <a:gd name="T98" fmla="*/ 427 w 1034"/>
                <a:gd name="T99" fmla="*/ 804 h 854"/>
                <a:gd name="T100" fmla="*/ 308 w 1034"/>
                <a:gd name="T101" fmla="*/ 77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4" h="854">
                  <a:moveTo>
                    <a:pt x="970" y="382"/>
                  </a:moveTo>
                  <a:cubicBezTo>
                    <a:pt x="916" y="323"/>
                    <a:pt x="824" y="274"/>
                    <a:pt x="635" y="262"/>
                  </a:cubicBezTo>
                  <a:cubicBezTo>
                    <a:pt x="645" y="232"/>
                    <a:pt x="654" y="204"/>
                    <a:pt x="663" y="175"/>
                  </a:cubicBezTo>
                  <a:cubicBezTo>
                    <a:pt x="776" y="179"/>
                    <a:pt x="876" y="187"/>
                    <a:pt x="961" y="198"/>
                  </a:cubicBezTo>
                  <a:cubicBezTo>
                    <a:pt x="968" y="167"/>
                    <a:pt x="972" y="137"/>
                    <a:pt x="979" y="109"/>
                  </a:cubicBezTo>
                  <a:cubicBezTo>
                    <a:pt x="970" y="96"/>
                    <a:pt x="961" y="84"/>
                    <a:pt x="951" y="72"/>
                  </a:cubicBezTo>
                  <a:cubicBezTo>
                    <a:pt x="911" y="67"/>
                    <a:pt x="870" y="57"/>
                    <a:pt x="826" y="52"/>
                  </a:cubicBezTo>
                  <a:cubicBezTo>
                    <a:pt x="767" y="44"/>
                    <a:pt x="706" y="38"/>
                    <a:pt x="639" y="35"/>
                  </a:cubicBezTo>
                  <a:cubicBezTo>
                    <a:pt x="597" y="160"/>
                    <a:pt x="545" y="318"/>
                    <a:pt x="491" y="480"/>
                  </a:cubicBezTo>
                  <a:cubicBezTo>
                    <a:pt x="771" y="504"/>
                    <a:pt x="879" y="580"/>
                    <a:pt x="873" y="687"/>
                  </a:cubicBezTo>
                  <a:cubicBezTo>
                    <a:pt x="868" y="744"/>
                    <a:pt x="815" y="797"/>
                    <a:pt x="746" y="803"/>
                  </a:cubicBezTo>
                  <a:cubicBezTo>
                    <a:pt x="663" y="808"/>
                    <a:pt x="626" y="775"/>
                    <a:pt x="601" y="739"/>
                  </a:cubicBezTo>
                  <a:cubicBezTo>
                    <a:pt x="579" y="706"/>
                    <a:pt x="557" y="673"/>
                    <a:pt x="534" y="637"/>
                  </a:cubicBezTo>
                  <a:cubicBezTo>
                    <a:pt x="528" y="627"/>
                    <a:pt x="520" y="633"/>
                    <a:pt x="512" y="641"/>
                  </a:cubicBezTo>
                  <a:cubicBezTo>
                    <a:pt x="495" y="657"/>
                    <a:pt x="479" y="673"/>
                    <a:pt x="462" y="689"/>
                  </a:cubicBezTo>
                  <a:cubicBezTo>
                    <a:pt x="451" y="698"/>
                    <a:pt x="454" y="706"/>
                    <a:pt x="458" y="714"/>
                  </a:cubicBezTo>
                  <a:cubicBezTo>
                    <a:pt x="473" y="751"/>
                    <a:pt x="488" y="785"/>
                    <a:pt x="503" y="819"/>
                  </a:cubicBezTo>
                  <a:cubicBezTo>
                    <a:pt x="527" y="834"/>
                    <a:pt x="642" y="854"/>
                    <a:pt x="729" y="848"/>
                  </a:cubicBezTo>
                  <a:cubicBezTo>
                    <a:pt x="787" y="843"/>
                    <a:pt x="860" y="820"/>
                    <a:pt x="921" y="775"/>
                  </a:cubicBezTo>
                  <a:cubicBezTo>
                    <a:pt x="981" y="728"/>
                    <a:pt x="1024" y="666"/>
                    <a:pt x="1031" y="567"/>
                  </a:cubicBezTo>
                  <a:cubicBezTo>
                    <a:pt x="1034" y="507"/>
                    <a:pt x="1023" y="441"/>
                    <a:pt x="970" y="382"/>
                  </a:cubicBezTo>
                  <a:close/>
                  <a:moveTo>
                    <a:pt x="308" y="773"/>
                  </a:moveTo>
                  <a:cubicBezTo>
                    <a:pt x="303" y="760"/>
                    <a:pt x="302" y="742"/>
                    <a:pt x="301" y="724"/>
                  </a:cubicBezTo>
                  <a:cubicBezTo>
                    <a:pt x="295" y="605"/>
                    <a:pt x="293" y="477"/>
                    <a:pt x="295" y="348"/>
                  </a:cubicBezTo>
                  <a:cubicBezTo>
                    <a:pt x="339" y="347"/>
                    <a:pt x="382" y="347"/>
                    <a:pt x="427" y="346"/>
                  </a:cubicBezTo>
                  <a:cubicBezTo>
                    <a:pt x="449" y="336"/>
                    <a:pt x="469" y="326"/>
                    <a:pt x="491" y="317"/>
                  </a:cubicBezTo>
                  <a:cubicBezTo>
                    <a:pt x="491" y="301"/>
                    <a:pt x="491" y="287"/>
                    <a:pt x="491" y="272"/>
                  </a:cubicBezTo>
                  <a:cubicBezTo>
                    <a:pt x="424" y="272"/>
                    <a:pt x="361" y="273"/>
                    <a:pt x="297" y="275"/>
                  </a:cubicBezTo>
                  <a:cubicBezTo>
                    <a:pt x="299" y="221"/>
                    <a:pt x="301" y="171"/>
                    <a:pt x="304" y="122"/>
                  </a:cubicBezTo>
                  <a:cubicBezTo>
                    <a:pt x="306" y="90"/>
                    <a:pt x="329" y="66"/>
                    <a:pt x="352" y="64"/>
                  </a:cubicBezTo>
                  <a:cubicBezTo>
                    <a:pt x="388" y="63"/>
                    <a:pt x="421" y="78"/>
                    <a:pt x="453" y="92"/>
                  </a:cubicBezTo>
                  <a:cubicBezTo>
                    <a:pt x="471" y="100"/>
                    <a:pt x="488" y="109"/>
                    <a:pt x="506" y="118"/>
                  </a:cubicBezTo>
                  <a:cubicBezTo>
                    <a:pt x="515" y="120"/>
                    <a:pt x="525" y="122"/>
                    <a:pt x="531" y="115"/>
                  </a:cubicBezTo>
                  <a:cubicBezTo>
                    <a:pt x="542" y="102"/>
                    <a:pt x="552" y="90"/>
                    <a:pt x="563" y="78"/>
                  </a:cubicBezTo>
                  <a:cubicBezTo>
                    <a:pt x="568" y="70"/>
                    <a:pt x="566" y="65"/>
                    <a:pt x="564" y="62"/>
                  </a:cubicBezTo>
                  <a:cubicBezTo>
                    <a:pt x="541" y="44"/>
                    <a:pt x="519" y="27"/>
                    <a:pt x="497" y="11"/>
                  </a:cubicBezTo>
                  <a:cubicBezTo>
                    <a:pt x="484" y="2"/>
                    <a:pt x="462" y="0"/>
                    <a:pt x="442" y="0"/>
                  </a:cubicBezTo>
                  <a:cubicBezTo>
                    <a:pt x="433" y="0"/>
                    <a:pt x="425" y="0"/>
                    <a:pt x="417" y="0"/>
                  </a:cubicBezTo>
                  <a:cubicBezTo>
                    <a:pt x="395" y="2"/>
                    <a:pt x="368" y="5"/>
                    <a:pt x="323" y="16"/>
                  </a:cubicBezTo>
                  <a:cubicBezTo>
                    <a:pt x="222" y="43"/>
                    <a:pt x="101" y="114"/>
                    <a:pt x="88" y="229"/>
                  </a:cubicBezTo>
                  <a:cubicBezTo>
                    <a:pt x="86" y="248"/>
                    <a:pt x="85" y="267"/>
                    <a:pt x="83" y="286"/>
                  </a:cubicBezTo>
                  <a:cubicBezTo>
                    <a:pt x="55" y="288"/>
                    <a:pt x="29" y="290"/>
                    <a:pt x="4" y="293"/>
                  </a:cubicBezTo>
                  <a:cubicBezTo>
                    <a:pt x="3" y="315"/>
                    <a:pt x="1" y="336"/>
                    <a:pt x="0" y="358"/>
                  </a:cubicBezTo>
                  <a:cubicBezTo>
                    <a:pt x="25" y="357"/>
                    <a:pt x="51" y="355"/>
                    <a:pt x="80" y="354"/>
                  </a:cubicBezTo>
                  <a:cubicBezTo>
                    <a:pt x="76" y="475"/>
                    <a:pt x="80" y="596"/>
                    <a:pt x="91" y="708"/>
                  </a:cubicBezTo>
                  <a:cubicBezTo>
                    <a:pt x="93" y="724"/>
                    <a:pt x="95" y="741"/>
                    <a:pt x="93" y="752"/>
                  </a:cubicBezTo>
                  <a:cubicBezTo>
                    <a:pt x="91" y="763"/>
                    <a:pt x="74" y="768"/>
                    <a:pt x="50" y="768"/>
                  </a:cubicBezTo>
                  <a:cubicBezTo>
                    <a:pt x="61" y="782"/>
                    <a:pt x="73" y="797"/>
                    <a:pt x="85" y="810"/>
                  </a:cubicBezTo>
                  <a:cubicBezTo>
                    <a:pt x="182" y="828"/>
                    <a:pt x="303" y="840"/>
                    <a:pt x="428" y="843"/>
                  </a:cubicBezTo>
                  <a:cubicBezTo>
                    <a:pt x="428" y="830"/>
                    <a:pt x="428" y="818"/>
                    <a:pt x="427" y="804"/>
                  </a:cubicBezTo>
                  <a:cubicBezTo>
                    <a:pt x="350" y="800"/>
                    <a:pt x="314" y="788"/>
                    <a:pt x="308" y="773"/>
                  </a:cubicBezTo>
                  <a:close/>
                </a:path>
              </a:pathLst>
            </a:custGeom>
            <a:solidFill>
              <a:srgbClr val="FFFF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rgbClr val="4D4F53"/>
                </a:solidFill>
              </a:endParaRPr>
            </a:p>
          </p:txBody>
        </p:sp>
      </p:grpSp>
      <p:pic>
        <p:nvPicPr>
          <p:cNvPr id="88" name="Picture 8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89" name="Group 4"/>
          <p:cNvGrpSpPr>
            <a:grpSpLocks noChangeAspect="1"/>
          </p:cNvGrpSpPr>
          <p:nvPr userDrawn="1"/>
        </p:nvGrpSpPr>
        <p:grpSpPr bwMode="auto">
          <a:xfrm>
            <a:off x="7315201" y="4343400"/>
            <a:ext cx="4391883" cy="2190750"/>
            <a:chOff x="289" y="536"/>
            <a:chExt cx="1692" cy="844"/>
          </a:xfrm>
          <a:solidFill>
            <a:srgbClr val="FFFFFF">
              <a:alpha val="29000"/>
            </a:srgbClr>
          </a:solidFill>
        </p:grpSpPr>
        <p:sp>
          <p:nvSpPr>
            <p:cNvPr id="90" name="Freeform 5"/>
            <p:cNvSpPr>
              <a:spLocks/>
            </p:cNvSpPr>
            <p:nvPr/>
          </p:nvSpPr>
          <p:spPr bwMode="auto">
            <a:xfrm>
              <a:off x="289" y="540"/>
              <a:ext cx="767" cy="830"/>
            </a:xfrm>
            <a:custGeom>
              <a:avLst/>
              <a:gdLst>
                <a:gd name="T0" fmla="*/ 705 w 1404"/>
                <a:gd name="T1" fmla="*/ 951 h 1518"/>
                <a:gd name="T2" fmla="*/ 1092 w 1404"/>
                <a:gd name="T3" fmla="*/ 951 h 1518"/>
                <a:gd name="T4" fmla="*/ 1092 w 1404"/>
                <a:gd name="T5" fmla="*/ 1127 h 1518"/>
                <a:gd name="T6" fmla="*/ 780 w 1404"/>
                <a:gd name="T7" fmla="*/ 1239 h 1518"/>
                <a:gd name="T8" fmla="*/ 320 w 1404"/>
                <a:gd name="T9" fmla="*/ 758 h 1518"/>
                <a:gd name="T10" fmla="*/ 780 w 1404"/>
                <a:gd name="T11" fmla="*/ 276 h 1518"/>
                <a:gd name="T12" fmla="*/ 1127 w 1404"/>
                <a:gd name="T13" fmla="*/ 468 h 1518"/>
                <a:gd name="T14" fmla="*/ 1386 w 1404"/>
                <a:gd name="T15" fmla="*/ 327 h 1518"/>
                <a:gd name="T16" fmla="*/ 780 w 1404"/>
                <a:gd name="T17" fmla="*/ 0 h 1518"/>
                <a:gd name="T18" fmla="*/ 0 w 1404"/>
                <a:gd name="T19" fmla="*/ 758 h 1518"/>
                <a:gd name="T20" fmla="*/ 780 w 1404"/>
                <a:gd name="T21" fmla="*/ 1518 h 1518"/>
                <a:gd name="T22" fmla="*/ 1404 w 1404"/>
                <a:gd name="T23" fmla="*/ 1241 h 1518"/>
                <a:gd name="T24" fmla="*/ 1404 w 1404"/>
                <a:gd name="T25" fmla="*/ 679 h 1518"/>
                <a:gd name="T26" fmla="*/ 705 w 1404"/>
                <a:gd name="T27" fmla="*/ 679 h 1518"/>
                <a:gd name="T28" fmla="*/ 705 w 1404"/>
                <a:gd name="T29" fmla="*/ 951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4" h="1518">
                  <a:moveTo>
                    <a:pt x="705" y="951"/>
                  </a:moveTo>
                  <a:cubicBezTo>
                    <a:pt x="1092" y="951"/>
                    <a:pt x="1092" y="951"/>
                    <a:pt x="1092" y="951"/>
                  </a:cubicBezTo>
                  <a:cubicBezTo>
                    <a:pt x="1092" y="1127"/>
                    <a:pt x="1092" y="1127"/>
                    <a:pt x="1092" y="1127"/>
                  </a:cubicBezTo>
                  <a:cubicBezTo>
                    <a:pt x="1033" y="1182"/>
                    <a:pt x="909" y="1239"/>
                    <a:pt x="780" y="1239"/>
                  </a:cubicBezTo>
                  <a:cubicBezTo>
                    <a:pt x="514" y="1239"/>
                    <a:pt x="320" y="1035"/>
                    <a:pt x="320" y="758"/>
                  </a:cubicBezTo>
                  <a:cubicBezTo>
                    <a:pt x="320" y="481"/>
                    <a:pt x="514" y="276"/>
                    <a:pt x="780" y="276"/>
                  </a:cubicBezTo>
                  <a:cubicBezTo>
                    <a:pt x="936" y="276"/>
                    <a:pt x="1061" y="364"/>
                    <a:pt x="1127" y="468"/>
                  </a:cubicBezTo>
                  <a:cubicBezTo>
                    <a:pt x="1386" y="327"/>
                    <a:pt x="1386" y="327"/>
                    <a:pt x="1386" y="327"/>
                  </a:cubicBezTo>
                  <a:cubicBezTo>
                    <a:pt x="1276" y="153"/>
                    <a:pt x="1085" y="0"/>
                    <a:pt x="780" y="0"/>
                  </a:cubicBezTo>
                  <a:cubicBezTo>
                    <a:pt x="351" y="0"/>
                    <a:pt x="0" y="294"/>
                    <a:pt x="0" y="758"/>
                  </a:cubicBezTo>
                  <a:cubicBezTo>
                    <a:pt x="0" y="1219"/>
                    <a:pt x="351" y="1518"/>
                    <a:pt x="780" y="1518"/>
                  </a:cubicBezTo>
                  <a:cubicBezTo>
                    <a:pt x="1046" y="1518"/>
                    <a:pt x="1254" y="1408"/>
                    <a:pt x="1404" y="1241"/>
                  </a:cubicBezTo>
                  <a:cubicBezTo>
                    <a:pt x="1404" y="679"/>
                    <a:pt x="1404" y="679"/>
                    <a:pt x="1404" y="679"/>
                  </a:cubicBezTo>
                  <a:cubicBezTo>
                    <a:pt x="705" y="679"/>
                    <a:pt x="705" y="679"/>
                    <a:pt x="705" y="679"/>
                  </a:cubicBezTo>
                  <a:lnTo>
                    <a:pt x="705" y="9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sp>
          <p:nvSpPr>
            <p:cNvPr id="91" name="Freeform 6"/>
            <p:cNvSpPr>
              <a:spLocks noEditPoints="1"/>
            </p:cNvSpPr>
            <p:nvPr/>
          </p:nvSpPr>
          <p:spPr bwMode="auto">
            <a:xfrm>
              <a:off x="1140" y="536"/>
              <a:ext cx="841" cy="844"/>
            </a:xfrm>
            <a:custGeom>
              <a:avLst/>
              <a:gdLst>
                <a:gd name="T0" fmla="*/ 776 w 1540"/>
                <a:gd name="T1" fmla="*/ 3 h 1543"/>
                <a:gd name="T2" fmla="*/ 4 w 1540"/>
                <a:gd name="T3" fmla="*/ 764 h 1543"/>
                <a:gd name="T4" fmla="*/ 768 w 1540"/>
                <a:gd name="T5" fmla="*/ 1538 h 1543"/>
                <a:gd name="T6" fmla="*/ 1540 w 1540"/>
                <a:gd name="T7" fmla="*/ 773 h 1543"/>
                <a:gd name="T8" fmla="*/ 776 w 1540"/>
                <a:gd name="T9" fmla="*/ 3 h 1543"/>
                <a:gd name="T10" fmla="*/ 1313 w 1540"/>
                <a:gd name="T11" fmla="*/ 836 h 1543"/>
                <a:gd name="T12" fmla="*/ 929 w 1540"/>
                <a:gd name="T13" fmla="*/ 1221 h 1543"/>
                <a:gd name="T14" fmla="*/ 785 w 1540"/>
                <a:gd name="T15" fmla="*/ 1221 h 1543"/>
                <a:gd name="T16" fmla="*/ 754 w 1540"/>
                <a:gd name="T17" fmla="*/ 1190 h 1543"/>
                <a:gd name="T18" fmla="*/ 754 w 1540"/>
                <a:gd name="T19" fmla="*/ 1046 h 1543"/>
                <a:gd name="T20" fmla="*/ 913 w 1540"/>
                <a:gd name="T21" fmla="*/ 887 h 1543"/>
                <a:gd name="T22" fmla="*/ 304 w 1540"/>
                <a:gd name="T23" fmla="*/ 887 h 1543"/>
                <a:gd name="T24" fmla="*/ 201 w 1540"/>
                <a:gd name="T25" fmla="*/ 784 h 1543"/>
                <a:gd name="T26" fmla="*/ 201 w 1540"/>
                <a:gd name="T27" fmla="*/ 744 h 1543"/>
                <a:gd name="T28" fmla="*/ 304 w 1540"/>
                <a:gd name="T29" fmla="*/ 640 h 1543"/>
                <a:gd name="T30" fmla="*/ 913 w 1540"/>
                <a:gd name="T31" fmla="*/ 640 h 1543"/>
                <a:gd name="T32" fmla="*/ 756 w 1540"/>
                <a:gd name="T33" fmla="*/ 484 h 1543"/>
                <a:gd name="T34" fmla="*/ 756 w 1540"/>
                <a:gd name="T35" fmla="*/ 340 h 1543"/>
                <a:gd name="T36" fmla="*/ 787 w 1540"/>
                <a:gd name="T37" fmla="*/ 309 h 1543"/>
                <a:gd name="T38" fmla="*/ 931 w 1540"/>
                <a:gd name="T39" fmla="*/ 309 h 1543"/>
                <a:gd name="T40" fmla="*/ 1313 w 1540"/>
                <a:gd name="T41" fmla="*/ 691 h 1543"/>
                <a:gd name="T42" fmla="*/ 1342 w 1540"/>
                <a:gd name="T43" fmla="*/ 774 h 1543"/>
                <a:gd name="T44" fmla="*/ 1313 w 1540"/>
                <a:gd name="T45" fmla="*/ 836 h 1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1543">
                  <a:moveTo>
                    <a:pt x="776" y="3"/>
                  </a:moveTo>
                  <a:cubicBezTo>
                    <a:pt x="357" y="0"/>
                    <a:pt x="8" y="333"/>
                    <a:pt x="4" y="764"/>
                  </a:cubicBezTo>
                  <a:cubicBezTo>
                    <a:pt x="0" y="1187"/>
                    <a:pt x="338" y="1534"/>
                    <a:pt x="768" y="1538"/>
                  </a:cubicBezTo>
                  <a:cubicBezTo>
                    <a:pt x="1188" y="1543"/>
                    <a:pt x="1534" y="1200"/>
                    <a:pt x="1540" y="773"/>
                  </a:cubicBezTo>
                  <a:cubicBezTo>
                    <a:pt x="1539" y="353"/>
                    <a:pt x="1205" y="6"/>
                    <a:pt x="776" y="3"/>
                  </a:cubicBezTo>
                  <a:close/>
                  <a:moveTo>
                    <a:pt x="1313" y="836"/>
                  </a:moveTo>
                  <a:cubicBezTo>
                    <a:pt x="929" y="1221"/>
                    <a:pt x="929" y="1221"/>
                    <a:pt x="929" y="1221"/>
                  </a:cubicBezTo>
                  <a:cubicBezTo>
                    <a:pt x="889" y="1260"/>
                    <a:pt x="824" y="1260"/>
                    <a:pt x="785" y="1221"/>
                  </a:cubicBezTo>
                  <a:cubicBezTo>
                    <a:pt x="754" y="1190"/>
                    <a:pt x="754" y="1190"/>
                    <a:pt x="754" y="1190"/>
                  </a:cubicBezTo>
                  <a:cubicBezTo>
                    <a:pt x="715" y="1151"/>
                    <a:pt x="715" y="1086"/>
                    <a:pt x="754" y="1046"/>
                  </a:cubicBezTo>
                  <a:cubicBezTo>
                    <a:pt x="913" y="887"/>
                    <a:pt x="913" y="887"/>
                    <a:pt x="913" y="887"/>
                  </a:cubicBezTo>
                  <a:cubicBezTo>
                    <a:pt x="304" y="887"/>
                    <a:pt x="304" y="887"/>
                    <a:pt x="304" y="887"/>
                  </a:cubicBezTo>
                  <a:cubicBezTo>
                    <a:pt x="247" y="887"/>
                    <a:pt x="201" y="841"/>
                    <a:pt x="201" y="784"/>
                  </a:cubicBezTo>
                  <a:cubicBezTo>
                    <a:pt x="201" y="744"/>
                    <a:pt x="201" y="744"/>
                    <a:pt x="201" y="744"/>
                  </a:cubicBezTo>
                  <a:cubicBezTo>
                    <a:pt x="201" y="687"/>
                    <a:pt x="247" y="640"/>
                    <a:pt x="304" y="640"/>
                  </a:cubicBezTo>
                  <a:cubicBezTo>
                    <a:pt x="913" y="640"/>
                    <a:pt x="913" y="640"/>
                    <a:pt x="913" y="640"/>
                  </a:cubicBezTo>
                  <a:cubicBezTo>
                    <a:pt x="756" y="484"/>
                    <a:pt x="756" y="484"/>
                    <a:pt x="756" y="484"/>
                  </a:cubicBezTo>
                  <a:cubicBezTo>
                    <a:pt x="716" y="444"/>
                    <a:pt x="716" y="379"/>
                    <a:pt x="756" y="340"/>
                  </a:cubicBezTo>
                  <a:cubicBezTo>
                    <a:pt x="787" y="309"/>
                    <a:pt x="787" y="309"/>
                    <a:pt x="787" y="309"/>
                  </a:cubicBezTo>
                  <a:cubicBezTo>
                    <a:pt x="826" y="269"/>
                    <a:pt x="891" y="269"/>
                    <a:pt x="931" y="309"/>
                  </a:cubicBezTo>
                  <a:cubicBezTo>
                    <a:pt x="1313" y="691"/>
                    <a:pt x="1313" y="691"/>
                    <a:pt x="1313" y="691"/>
                  </a:cubicBezTo>
                  <a:cubicBezTo>
                    <a:pt x="1336" y="714"/>
                    <a:pt x="1345" y="744"/>
                    <a:pt x="1342" y="774"/>
                  </a:cubicBezTo>
                  <a:cubicBezTo>
                    <a:pt x="1340" y="797"/>
                    <a:pt x="1331" y="819"/>
                    <a:pt x="1313" y="8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90000"/>
                </a:lnSpc>
                <a:spcBef>
                  <a:spcPts val="1799"/>
                </a:spcBef>
                <a:tabLst>
                  <a:tab pos="279316" algn="l"/>
                </a:tabLst>
                <a:defRPr/>
              </a:pPr>
              <a:endParaRPr lang="en-US" sz="2399" kern="0">
                <a:solidFill>
                  <a:srgbClr val="262626"/>
                </a:solidFill>
                <a:effectLst>
                  <a:outerShdw blurRad="38100" dist="25400" dir="2700000" rotWithShape="0">
                    <a:srgbClr val="000000">
                      <a:alpha val="0"/>
                    </a:srgbClr>
                  </a:outerShdw>
                </a:effectLst>
                <a:sym typeface="Arial"/>
              </a:endParaRPr>
            </a:p>
          </p:txBody>
        </p:sp>
      </p:grpSp>
      <p:sp>
        <p:nvSpPr>
          <p:cNvPr id="94" name="TextBox 93"/>
          <p:cNvSpPr txBox="1"/>
          <p:nvPr userDrawn="1"/>
        </p:nvSpPr>
        <p:spPr bwMode="white">
          <a:xfrm>
            <a:off x="304800" y="4514369"/>
            <a:ext cx="4114800" cy="646203"/>
          </a:xfrm>
          <a:prstGeom prst="rect">
            <a:avLst/>
          </a:prstGeom>
          <a:noFill/>
        </p:spPr>
        <p:txBody>
          <a:bodyPr wrap="square" lIns="155408" tIns="155408" rIns="155408" bIns="155408" rtlCol="0">
            <a:spAutoFit/>
          </a:bodyPr>
          <a:lstStyle/>
          <a:p>
            <a:pPr>
              <a:lnSpc>
                <a:spcPct val="90000"/>
              </a:lnSpc>
              <a:spcBef>
                <a:spcPts val="1799"/>
              </a:spcBef>
              <a:tabLst>
                <a:tab pos="279316" algn="l"/>
              </a:tabLst>
            </a:pPr>
            <a:r>
              <a:rPr lang="en-US" sz="2399" b="1" kern="0" spc="-50">
                <a:gradFill>
                  <a:gsLst>
                    <a:gs pos="0">
                      <a:srgbClr val="FFFFFF">
                        <a:alpha val="50000"/>
                      </a:srgbClr>
                    </a:gs>
                    <a:gs pos="99000">
                      <a:srgbClr val="FFFFFF">
                        <a:alpha val="50000"/>
                      </a:srgbClr>
                    </a:gs>
                  </a:gsLst>
                  <a:lin ang="5400000" scaled="1"/>
                </a:gradFill>
                <a:effectLst>
                  <a:outerShdw blurRad="38100" dist="25400" dir="2700000" rotWithShape="0">
                    <a:srgbClr val="000000">
                      <a:alpha val="0"/>
                    </a:srgbClr>
                  </a:outerShdw>
                </a:effectLst>
                <a:cs typeface="Arial" panose="020B0604020202020204" pitchFamily="34" charset="0"/>
                <a:sym typeface="Arial"/>
              </a:rPr>
              <a:t>PRESENTED BY:</a:t>
            </a:r>
          </a:p>
        </p:txBody>
      </p:sp>
      <p:cxnSp>
        <p:nvCxnSpPr>
          <p:cNvPr id="95" name="Straight Connector 94"/>
          <p:cNvCxnSpPr/>
          <p:nvPr userDrawn="1"/>
        </p:nvCxnSpPr>
        <p:spPr bwMode="white">
          <a:xfrm>
            <a:off x="457200" y="4062248"/>
            <a:ext cx="800100" cy="0"/>
          </a:xfrm>
          <a:prstGeom prst="line">
            <a:avLst/>
          </a:prstGeom>
          <a:noFill/>
          <a:ln w="114300" cap="flat" cmpd="sng" algn="ctr">
            <a:solidFill>
              <a:srgbClr val="D60000"/>
            </a:solidFill>
            <a:prstDash val="solid"/>
            <a:miter lim="800000"/>
          </a:ln>
          <a:effectLst/>
        </p:spPr>
      </p:cxnSp>
      <p:sp>
        <p:nvSpPr>
          <p:cNvPr id="13" name="Title 1"/>
          <p:cNvSpPr>
            <a:spLocks noGrp="1"/>
          </p:cNvSpPr>
          <p:nvPr>
            <p:ph type="title" hasCustomPrompt="1"/>
          </p:nvPr>
        </p:nvSpPr>
        <p:spPr>
          <a:xfrm>
            <a:off x="293077" y="1702003"/>
            <a:ext cx="11582400" cy="2142125"/>
          </a:xfrm>
          <a:noFill/>
        </p:spPr>
        <p:txBody>
          <a:bodyPr vert="horz" wrap="square" lIns="155448" tIns="155448" rIns="155448" bIns="155448" rtlCol="0" anchor="b" anchorCtr="0">
            <a:spAutoFit/>
          </a:bodyPr>
          <a:lstStyle>
            <a:lvl1pPr marL="0" marR="0" indent="0" algn="l" defTabSz="914126" rtl="0" eaLnBrk="1" fontAlgn="auto" latinLnBrk="0" hangingPunct="1">
              <a:lnSpc>
                <a:spcPct val="90000"/>
              </a:lnSpc>
              <a:spcBef>
                <a:spcPct val="0"/>
              </a:spcBef>
              <a:spcAft>
                <a:spcPts val="0"/>
              </a:spcAft>
              <a:buClrTx/>
              <a:buSzTx/>
              <a:buFontTx/>
              <a:buNone/>
              <a:tabLst/>
              <a:defRPr kumimoji="0" lang="en-US" sz="6598" i="0" u="none" strike="noStrike" cap="none" spc="-200" normalizeH="0" baseline="0">
                <a:ln>
                  <a:noFill/>
                </a:ln>
                <a:gradFill>
                  <a:gsLst>
                    <a:gs pos="0">
                      <a:srgbClr val="FFFFFF"/>
                    </a:gs>
                    <a:gs pos="99000">
                      <a:srgbClr val="FFFFFF"/>
                    </a:gs>
                  </a:gsLst>
                  <a:lin ang="5400000" scaled="1"/>
                </a:gradFill>
                <a:effectLst/>
                <a:uLnTx/>
                <a:uFillTx/>
                <a:latin typeface="Arial" panose="020B0604020202020204" pitchFamily="34" charset="0"/>
                <a:ea typeface=""/>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Presentation </a:t>
            </a:r>
            <a:b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br>
            <a:r>
              <a:rPr kumimoji="0" lang="en-US" sz="6598" b="1" i="0" u="none" strike="noStrike" kern="1200" cap="none" spc="-200" normalizeH="0" baseline="0" noProof="0">
                <a:ln>
                  <a:noFill/>
                </a:ln>
                <a:gradFill>
                  <a:gsLst>
                    <a:gs pos="0">
                      <a:srgbClr val="FFFFFF"/>
                    </a:gs>
                    <a:gs pos="99000">
                      <a:srgbClr val="FFFFFF"/>
                    </a:gs>
                  </a:gsLst>
                  <a:lin ang="5400000" scaled="1"/>
                </a:gradFill>
                <a:effectLst/>
                <a:uLnTx/>
                <a:uFillTx/>
                <a:latin typeface="Arial" panose="020B0604020202020204" pitchFamily="34" charset="0"/>
                <a:ea typeface=""/>
                <a:cs typeface="Arial" panose="020B0604020202020204" pitchFamily="34" charset="0"/>
              </a:rPr>
              <a:t>Title Placeholder</a:t>
            </a:r>
          </a:p>
        </p:txBody>
      </p:sp>
      <p:sp>
        <p:nvSpPr>
          <p:cNvPr id="14" name="Text Placeholder 3"/>
          <p:cNvSpPr>
            <a:spLocks noGrp="1"/>
          </p:cNvSpPr>
          <p:nvPr>
            <p:ph type="body" sz="quarter" idx="10" hasCustomPrompt="1"/>
          </p:nvPr>
        </p:nvSpPr>
        <p:spPr>
          <a:xfrm>
            <a:off x="304800" y="4894590"/>
            <a:ext cx="8734403" cy="701731"/>
          </a:xfrm>
          <a:noFill/>
        </p:spPr>
        <p:txBody>
          <a:bodyPr vert="horz" wrap="square" lIns="155448" tIns="155448" rIns="155448" bIns="155448" rtlCol="0">
            <a:spAutoFit/>
          </a:bodyPr>
          <a:lstStyle>
            <a:lvl1pPr>
              <a:defRPr kumimoji="0" lang="en-US" sz="2799" b="0" i="0" u="none" strike="noStrike" cap="none" spc="-50" normalizeH="0" baseline="0" smtClean="0">
                <a:ln>
                  <a:noFill/>
                </a:ln>
                <a:solidFill>
                  <a:schemeClr val="bg1"/>
                </a:solidFill>
                <a:effectLst/>
                <a:uLnTx/>
                <a:uFillTx/>
                <a:latin typeface="Arial" panose="020B0604020202020204" pitchFamily="34" charset="0"/>
                <a:ea typeface=""/>
              </a:defRPr>
            </a:lvl1pPr>
            <a:lvl2pPr>
              <a:defRPr lang="en-US" dirty="0" smtClean="0">
                <a:gradFill>
                  <a:gsLst>
                    <a:gs pos="0">
                      <a:schemeClr val="tx1"/>
                    </a:gs>
                    <a:gs pos="100000">
                      <a:schemeClr val="tx1"/>
                    </a:gs>
                  </a:gsLst>
                  <a:lin ang="5400000" scaled="1"/>
                </a:gradFill>
                <a:latin typeface="Arial" panose="020B0604020202020204" pitchFamily="34" charset="0"/>
              </a:defRPr>
            </a:lvl2pPr>
            <a:lvl3pPr>
              <a:defRPr lang="en-US" dirty="0" smtClean="0">
                <a:gradFill>
                  <a:gsLst>
                    <a:gs pos="0">
                      <a:schemeClr val="tx1"/>
                    </a:gs>
                    <a:gs pos="100000">
                      <a:schemeClr val="tx1"/>
                    </a:gs>
                  </a:gsLst>
                  <a:lin ang="5400000" scaled="1"/>
                </a:gradFill>
                <a:latin typeface="Arial" panose="020B0604020202020204" pitchFamily="34" charset="0"/>
              </a:defRPr>
            </a:lvl3pPr>
            <a:lvl4pPr>
              <a:defRPr lang="en-US" dirty="0" smtClean="0">
                <a:gradFill>
                  <a:gsLst>
                    <a:gs pos="0">
                      <a:schemeClr val="tx1"/>
                    </a:gs>
                    <a:gs pos="100000">
                      <a:schemeClr val="tx1"/>
                    </a:gs>
                  </a:gsLst>
                  <a:lin ang="5400000" scaled="1"/>
                </a:gradFill>
                <a:latin typeface="Arial" panose="020B0604020202020204" pitchFamily="34" charset="0"/>
              </a:defRPr>
            </a:lvl4pPr>
            <a:lvl5pPr>
              <a:defRPr lang="en-US" dirty="0">
                <a:gradFill>
                  <a:gsLst>
                    <a:gs pos="0">
                      <a:schemeClr val="tx1"/>
                    </a:gs>
                    <a:gs pos="100000">
                      <a:schemeClr val="tx1"/>
                    </a:gs>
                  </a:gsLst>
                  <a:lin ang="5400000" scaled="1"/>
                </a:gradFill>
                <a:latin typeface="Arial" panose="020B0604020202020204" pitchFamily="34" charset="0"/>
              </a:defRPr>
            </a:lvl5pPr>
          </a:lstStyle>
          <a:p>
            <a:pPr marR="0" lvl="0" fontAlgn="auto">
              <a:spcAft>
                <a:spcPts val="0"/>
              </a:spcAft>
              <a:buClrTx/>
              <a:buSzTx/>
              <a:buFontTx/>
              <a:buNone/>
              <a:tabLst/>
            </a:pPr>
            <a:r>
              <a:rPr lang="en-US"/>
              <a:t>Speaker Name, Job Title</a:t>
            </a:r>
          </a:p>
        </p:txBody>
      </p:sp>
    </p:spTree>
    <p:extLst>
      <p:ext uri="{BB962C8B-B14F-4D97-AF65-F5344CB8AC3E}">
        <p14:creationId xmlns:p14="http://schemas.microsoft.com/office/powerpoint/2010/main" val="40577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5"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6"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315003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and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11582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7399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wo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582400" cy="1421928"/>
          </a:xfrm>
        </p:spPr>
        <p:txBody>
          <a:bodyPr/>
          <a:lstStyle/>
          <a:p>
            <a:r>
              <a:rPr lang="en-US" dirty="0"/>
              <a:t>Click to edit 2-Line</a:t>
            </a:r>
            <a:br>
              <a:rPr lang="en-US" dirty="0"/>
            </a:br>
            <a:r>
              <a:rPr lang="en-US" dirty="0"/>
              <a:t>Master title style</a:t>
            </a:r>
          </a:p>
        </p:txBody>
      </p:sp>
      <p:sp>
        <p:nvSpPr>
          <p:cNvPr id="3" name="Footer Placeholder 2"/>
          <p:cNvSpPr>
            <a:spLocks noGrp="1"/>
          </p:cNvSpPr>
          <p:nvPr>
            <p:ph type="ftr" sz="quarter" idx="10"/>
          </p:nvPr>
        </p:nvSpPr>
        <p:spPr/>
        <p:txBody>
          <a:bodyPr/>
          <a:lstStyle/>
          <a:p>
            <a:r>
              <a:rPr lang="en-US" dirty="0"/>
              <a:t>© 2017 F5 Networks</a:t>
            </a:r>
          </a:p>
        </p:txBody>
      </p:sp>
      <p:sp>
        <p:nvSpPr>
          <p:cNvPr id="4" name="Slide Number Placeholder 3"/>
          <p:cNvSpPr>
            <a:spLocks noGrp="1"/>
          </p:cNvSpPr>
          <p:nvPr>
            <p:ph type="sldNum" sz="quarter" idx="11"/>
          </p:nvPr>
        </p:nvSpPr>
        <p:spPr/>
        <p:txBody>
          <a:bodyPr/>
          <a:lstStyle/>
          <a:p>
            <a:fld id="{49DF86D6-4B9D-4B83-AF23-D696D3CD110A}" type="slidenum">
              <a:rPr lang="en-US" smtClean="0"/>
              <a:pPr/>
              <a:t>‹#›</a:t>
            </a:fld>
            <a:endParaRPr lang="en-US" dirty="0"/>
          </a:p>
        </p:txBody>
      </p:sp>
      <p:sp>
        <p:nvSpPr>
          <p:cNvPr id="6" name="Text Placeholder 5"/>
          <p:cNvSpPr>
            <a:spLocks noGrp="1"/>
          </p:cNvSpPr>
          <p:nvPr>
            <p:ph type="body" sz="quarter" idx="12" hasCustomPrompt="1"/>
          </p:nvPr>
        </p:nvSpPr>
        <p:spPr>
          <a:xfrm>
            <a:off x="304800" y="1828800"/>
            <a:ext cx="57150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5"/>
          <p:cNvSpPr>
            <a:spLocks noGrp="1"/>
          </p:cNvSpPr>
          <p:nvPr>
            <p:ph type="body" sz="quarter" idx="14" hasCustomPrompt="1"/>
          </p:nvPr>
        </p:nvSpPr>
        <p:spPr>
          <a:xfrm>
            <a:off x="6019800" y="1828800"/>
            <a:ext cx="5867400" cy="4572000"/>
          </a:xfrm>
        </p:spPr>
        <p:txBody>
          <a:bodyPr/>
          <a:lstStyle>
            <a:lvl1pPr marL="463550" indent="-463550">
              <a:buClr>
                <a:schemeClr val="accent5"/>
              </a:buClr>
              <a:tabLst/>
              <a:defRPr/>
            </a:lvl1pPr>
            <a:lvl2pPr marL="685800" indent="-463550">
              <a:buClr>
                <a:schemeClr val="accent5"/>
              </a:buClr>
              <a:tabLst/>
              <a:defRPr/>
            </a:lvl2pPr>
            <a:lvl3pPr marL="914400" indent="-463550">
              <a:buClr>
                <a:schemeClr val="accent5"/>
              </a:buClr>
              <a:tabLst/>
              <a:defRPr/>
            </a:lvl3pPr>
            <a:lvl4pPr marL="1143000" indent="-463550">
              <a:buClr>
                <a:schemeClr val="accent5"/>
              </a:buClr>
              <a:tabLst/>
              <a:defRPr/>
            </a:lvl4pPr>
            <a:lvl5pPr marL="463550" indent="-463550">
              <a:buClr>
                <a:schemeClr val="accent5"/>
              </a:buCl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778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1637" y="2669710"/>
            <a:ext cx="10034363" cy="978729"/>
          </a:xfrm>
          <a:noFill/>
        </p:spPr>
        <p:txBody>
          <a:bodyPr vert="horz" wrap="square" lIns="155448" tIns="155448" rIns="155448" bIns="155448" rtlCol="0" anchor="ctr" anchorCtr="0">
            <a:spAutoFit/>
          </a:bodyPr>
          <a:lstStyle>
            <a:lvl1pPr>
              <a:defRPr lang="en-US" sz="4800" spc="-200" dirty="0">
                <a:gradFill>
                  <a:gsLst>
                    <a:gs pos="0">
                      <a:schemeClr val="bg1"/>
                    </a:gs>
                    <a:gs pos="99000">
                      <a:schemeClr val="bg1"/>
                    </a:gs>
                  </a:gsLst>
                  <a:lin ang="5400000" scaled="1"/>
                </a:gradFill>
                <a:ea typeface="+mn-ea"/>
              </a:defRPr>
            </a:lvl1pPr>
          </a:lstStyle>
          <a:p>
            <a:pPr marL="290513" lvl="0" indent="-290513"/>
            <a:r>
              <a:rPr lang="en-US" dirty="0"/>
              <a:t>“Click to edit Master quote slide.”</a:t>
            </a:r>
          </a:p>
        </p:txBody>
      </p:sp>
      <p:sp>
        <p:nvSpPr>
          <p:cNvPr id="524"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525"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7026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6.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1081725600"/>
      </p:ext>
    </p:extLst>
  </p:cSld>
  <p:clrMap bg1="lt1" tx1="dk1" bg2="lt2" tx2="dk2" accent1="accent1" accent2="accent2" accent3="accent3" accent4="accent4" accent5="accent5" accent6="accent6" hlink="hlink" folHlink="folHlink"/>
  <p:sldLayoutIdLst>
    <p:sldLayoutId id="2147483943" r:id="rId1"/>
    <p:sldLayoutId id="2147483813" r:id="rId2"/>
    <p:sldLayoutId id="2147483740" r:id="rId3"/>
    <p:sldLayoutId id="2147483814" r:id="rId4"/>
    <p:sldLayoutId id="2147483815" r:id="rId5"/>
    <p:sldLayoutId id="2147483739" r:id="rId6"/>
    <p:sldLayoutId id="2147483816" r:id="rId7"/>
    <p:sldLayoutId id="2147483817" r:id="rId8"/>
    <p:sldLayoutId id="2147483752" r:id="rId9"/>
    <p:sldLayoutId id="2147483754" r:id="rId10"/>
    <p:sldLayoutId id="2147483759" r:id="rId11"/>
    <p:sldLayoutId id="214748400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gs>
                    <a:gs pos="100000">
                      <a:prstClr val="white"/>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gs>
                  <a:gs pos="100000">
                    <a:prstClr val="white"/>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509292524"/>
      </p:ext>
    </p:extLst>
  </p:cSld>
  <p:clrMap bg1="lt1" tx1="dk1" bg2="lt2" tx2="dk2" accent1="accent1" accent2="accent2" accent3="accent3" accent4="accent4" accent5="accent5" accent6="accent6" hlink="hlink" folHlink="folHlink"/>
  <p:sldLayoutIdLst>
    <p:sldLayoutId id="2147483971" r:id="rId1"/>
    <p:sldLayoutId id="2147483968" r:id="rId2"/>
    <p:sldLayoutId id="2147483965" r:id="rId3"/>
    <p:sldLayoutId id="2147483974" r:id="rId4"/>
    <p:sldLayoutId id="214748399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bg1"/>
              </a:gs>
              <a:gs pos="100000">
                <a:schemeClr val="bg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bg1"/>
              </a:gs>
              <a:gs pos="99000">
                <a:schemeClr val="bg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prstClr val="white">
                        <a:lumMod val="50000"/>
                      </a:prstClr>
                    </a:gs>
                    <a:gs pos="100000">
                      <a:prstClr val="white">
                        <a:lumMod val="50000"/>
                      </a:prst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prstClr val="white">
                      <a:lumMod val="50000"/>
                    </a:prstClr>
                  </a:gs>
                  <a:gs pos="100000">
                    <a:prstClr val="white">
                      <a:lumMod val="50000"/>
                    </a:prstClr>
                  </a:gs>
                </a:gsLst>
                <a:lin ang="5400000" scaled="1"/>
              </a:gradFill>
              <a:effectLst/>
              <a:uLnTx/>
              <a:uFillTx/>
              <a:latin typeface="Arial"/>
              <a:ea typeface="+mn-ea"/>
              <a:cs typeface="+mn-cs"/>
            </a:endParaRP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8391645"/>
      </p:ext>
    </p:extLst>
  </p:cSld>
  <p:clrMap bg1="lt1" tx1="dk1" bg2="lt2" tx2="dk2" accent1="accent1" accent2="accent2" accent3="accent3" accent4="accent4" accent5="accent5" accent6="accent6" hlink="hlink" folHlink="folHlink"/>
  <p:sldLayoutIdLst>
    <p:sldLayoutId id="214748395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9237518"/>
      </p:ext>
    </p:extLst>
  </p:cSld>
  <p:clrMap bg1="lt1" tx1="dk1" bg2="lt2" tx2="dk2" accent1="accent1" accent2="accent2" accent3="accent3" accent4="accent4" accent5="accent5" accent6="accent6" hlink="hlink" folHlink="folHlink"/>
  <p:sldLayoutIdLst>
    <p:sldLayoutId id="214748396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solidFill>
            <a:schemeClr val="bg1"/>
          </a:soli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dirty="0"/>
              <a:t>Click to edit Master title style</a:t>
            </a:r>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dirty="0"/>
              <a:t>Click to edit Master text styles</a:t>
            </a:r>
          </a:p>
          <a:p>
            <a:pPr marL="457200" lvl="1" indent="-457200">
              <a:buClr>
                <a:schemeClr val="accent5"/>
              </a:buClr>
              <a:buFont typeface="Arial" charset="0"/>
            </a:pPr>
            <a:r>
              <a:rPr lang="en-US" dirty="0"/>
              <a:t>Second level</a:t>
            </a:r>
          </a:p>
          <a:p>
            <a:pPr marL="457200" lvl="2" indent="-457200">
              <a:buClr>
                <a:schemeClr val="accent5"/>
              </a:buClr>
              <a:buFont typeface="Arial" charset="0"/>
            </a:pPr>
            <a:r>
              <a:rPr lang="en-US" dirty="0"/>
              <a:t>Third level</a:t>
            </a:r>
          </a:p>
          <a:p>
            <a:pPr marL="457200" lvl="3" indent="-457200">
              <a:buClr>
                <a:schemeClr val="accent5"/>
              </a:buClr>
              <a:buFont typeface="Arial" charset="0"/>
            </a:pPr>
            <a:r>
              <a:rPr lang="en-US" dirty="0"/>
              <a:t>Fourth level</a:t>
            </a:r>
          </a:p>
          <a:p>
            <a:pPr marL="457200" lvl="4" indent="-457200">
              <a:buClr>
                <a:schemeClr val="accent5"/>
              </a:buClr>
              <a:buFont typeface="Arial" charset="0"/>
            </a:pPr>
            <a:r>
              <a:rPr lang="en-US" dirty="0"/>
              <a:t>Fifth level</a:t>
            </a:r>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t>© 2017 F5 Networks</a:t>
            </a:r>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bg1">
                        <a:lumMod val="50000"/>
                      </a:schemeClr>
                    </a:gs>
                    <a:gs pos="100000">
                      <a:schemeClr val="bg1">
                        <a:lumMod val="50000"/>
                      </a:schemeClr>
                    </a:gs>
                  </a:gsLst>
                  <a:lin ang="5400000" scaled="1"/>
                </a:gra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Arial"/>
              <a:ea typeface="+mn-ea"/>
              <a:cs typeface="+mn-cs"/>
            </a:endParaRPr>
          </a:p>
        </p:txBody>
      </p:sp>
    </p:spTree>
    <p:extLst>
      <p:ext uri="{BB962C8B-B14F-4D97-AF65-F5344CB8AC3E}">
        <p14:creationId xmlns:p14="http://schemas.microsoft.com/office/powerpoint/2010/main" val="2315837592"/>
      </p:ext>
    </p:extLst>
  </p:cSld>
  <p:clrMap bg1="lt1" tx1="dk1" bg2="lt2" tx2="dk2" accent1="accent1" accent2="accent2" accent3="accent3" accent4="accent4" accent5="accent5" accent6="accent6" hlink="hlink" folHlink="folHlink"/>
  <p:sldLayoutIdLst>
    <p:sldLayoutId id="2147483926" r:id="rId1"/>
    <p:sldLayoutId id="2147483928" r:id="rId2"/>
    <p:sldLayoutId id="2147483929" r:id="rId3"/>
    <p:sldLayoutId id="2147483930" r:id="rId4"/>
    <p:sldLayoutId id="2147483931" r:id="rId5"/>
    <p:sldLayoutId id="2147483932" r:id="rId6"/>
    <p:sldLayoutId id="2147483933" r:id="rId7"/>
    <p:sldLayoutId id="2147483934" r:id="rId8"/>
    <p:sldLayoutId id="2147483936" r:id="rId9"/>
    <p:sldLayoutId id="2147483937" r:id="rId10"/>
    <p:sldLayoutId id="21474839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2"/>
              </a:gs>
              <a:gs pos="100000">
                <a:schemeClr val="tx2"/>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2"/>
              </a:gs>
              <a:gs pos="99000">
                <a:schemeClr val="tx2"/>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0">
                <a:schemeClr val="bg1">
                  <a:lumMod val="50000"/>
                </a:schemeClr>
              </a:gs>
              <a:gs pos="100000">
                <a:schemeClr val="bg1">
                  <a:lumMod val="50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1"/>
            <a:ext cx="11582400" cy="867930"/>
          </a:xfrm>
          <a:prstGeom prst="rect">
            <a:avLst/>
          </a:prstGeom>
        </p:spPr>
        <p:txBody>
          <a:bodyPr vert="horz" lIns="155448" tIns="155448" rIns="155448" bIns="155448" rtlCol="0" anchor="t" anchorCtr="0">
            <a:spAutoFit/>
          </a:bodyPr>
          <a:lstStyle/>
          <a:p>
            <a:pPr lvl="0"/>
            <a:r>
              <a:rPr lang="en-US"/>
              <a:t>Click to edit Master title style</a:t>
            </a:r>
            <a:endParaRPr lang="en-US" dirty="0"/>
          </a:p>
        </p:txBody>
      </p:sp>
      <p:sp>
        <p:nvSpPr>
          <p:cNvPr id="3" name="Text Placeholder 2"/>
          <p:cNvSpPr>
            <a:spLocks noGrp="1"/>
          </p:cNvSpPr>
          <p:nvPr>
            <p:ph type="body" idx="1"/>
          </p:nvPr>
        </p:nvSpPr>
        <p:spPr>
          <a:xfrm>
            <a:off x="304800" y="1219200"/>
            <a:ext cx="11582400" cy="5333999"/>
          </a:xfrm>
          <a:prstGeom prst="rect">
            <a:avLst/>
          </a:prstGeom>
        </p:spPr>
        <p:txBody>
          <a:bodyPr vert="horz" lIns="155448" tIns="155448" rIns="155448" bIns="155448" rtlCol="0">
            <a:noAutofit/>
          </a:bodyPr>
          <a:lstStyle/>
          <a:p>
            <a:pPr marL="457200" lvl="0" indent="-457200">
              <a:buClr>
                <a:schemeClr val="accent5"/>
              </a:buClr>
              <a:buFont typeface="Arial" charset="0"/>
            </a:pPr>
            <a:r>
              <a:rPr lang="en-US"/>
              <a:t>Click to edit Master text styles</a:t>
            </a:r>
          </a:p>
          <a:p>
            <a:pPr marL="457200" lvl="1" indent="-457200">
              <a:buClr>
                <a:schemeClr val="accent5"/>
              </a:buClr>
              <a:buFont typeface="Arial" charset="0"/>
            </a:pPr>
            <a:r>
              <a:rPr lang="en-US"/>
              <a:t>Second level</a:t>
            </a:r>
          </a:p>
          <a:p>
            <a:pPr marL="457200" lvl="2" indent="-457200">
              <a:buClr>
                <a:schemeClr val="accent5"/>
              </a:buClr>
              <a:buFont typeface="Arial" charset="0"/>
            </a:pPr>
            <a:r>
              <a:rPr lang="en-US"/>
              <a:t>Third level</a:t>
            </a:r>
          </a:p>
          <a:p>
            <a:pPr marL="457200" lvl="3" indent="-457200">
              <a:buClr>
                <a:schemeClr val="accent5"/>
              </a:buClr>
              <a:buFont typeface="Arial" charset="0"/>
            </a:pPr>
            <a:r>
              <a:rPr lang="en-US"/>
              <a:t>Fourth level</a:t>
            </a:r>
          </a:p>
          <a:p>
            <a:pPr marL="457200" lvl="4" indent="-457200">
              <a:buClr>
                <a:schemeClr val="accent5"/>
              </a:buClr>
              <a:buFont typeface="Arial" charset="0"/>
            </a:pPr>
            <a:r>
              <a:rPr lang="en-US"/>
              <a:t>Fifth level</a:t>
            </a:r>
            <a:endParaRPr lang="en-US" dirty="0"/>
          </a:p>
        </p:txBody>
      </p:sp>
      <p:sp>
        <p:nvSpPr>
          <p:cNvPr id="6" name="Footer Placeholder 5"/>
          <p:cNvSpPr>
            <a:spLocks noGrp="1"/>
          </p:cNvSpPr>
          <p:nvPr>
            <p:ph type="ftr" sz="quarter" idx="3"/>
          </p:nvPr>
        </p:nvSpPr>
        <p:spPr>
          <a:xfrm>
            <a:off x="304800" y="6492875"/>
            <a:ext cx="4114800" cy="365125"/>
          </a:xfrm>
          <a:prstGeom prst="rect">
            <a:avLst/>
          </a:prstGeom>
        </p:spPr>
        <p:txBody>
          <a:bodyPr vert="horz" lIns="155448" tIns="155448" rIns="155448" bIns="155448" rtlCol="0" anchor="ctr"/>
          <a:lstStyle>
            <a:lvl1pPr algn="l">
              <a:defRPr sz="1000">
                <a:gradFill>
                  <a:gsLst>
                    <a:gs pos="0">
                      <a:schemeClr val="tx1"/>
                    </a:gs>
                    <a:gs pos="100000">
                      <a:schemeClr val="tx1"/>
                    </a:gs>
                  </a:gsLst>
                  <a:lin ang="5400000" scaled="1"/>
                </a:gradFill>
              </a:defRPr>
            </a:lvl1pPr>
          </a:lstStyle>
          <a:p>
            <a:r>
              <a:rPr lang="en-US"/>
              <a:t>© F5 Networks  |  CONFIDENTIAL</a:t>
            </a:r>
            <a:endParaRPr lang="en-US" dirty="0"/>
          </a:p>
        </p:txBody>
      </p:sp>
      <p:sp>
        <p:nvSpPr>
          <p:cNvPr id="7" name="Slide Number Placeholder 6"/>
          <p:cNvSpPr>
            <a:spLocks noGrp="1"/>
          </p:cNvSpPr>
          <p:nvPr>
            <p:ph type="sldNum" sz="quarter" idx="4"/>
          </p:nvPr>
        </p:nvSpPr>
        <p:spPr>
          <a:xfrm>
            <a:off x="9144000" y="6492874"/>
            <a:ext cx="2743200" cy="365125"/>
          </a:xfrm>
          <a:prstGeom prst="rect">
            <a:avLst/>
          </a:prstGeom>
        </p:spPr>
        <p:txBody>
          <a:bodyPr vert="horz" lIns="155448" tIns="155448" rIns="155448" bIns="155448" rtlCol="0" anchor="ctr"/>
          <a:lstStyle>
            <a:lvl1pPr algn="r">
              <a:defRPr lang="en-US" sz="1000" smtClean="0">
                <a:gradFill>
                  <a:gsLst>
                    <a:gs pos="0">
                      <a:schemeClr val="tx1"/>
                    </a:gs>
                    <a:gs pos="100000">
                      <a:schemeClr val="tx1"/>
                    </a:gs>
                  </a:gsLst>
                  <a:lin ang="5400000" scaled="1"/>
                </a:gradFill>
              </a:defRPr>
            </a:lvl1pPr>
          </a:lstStyle>
          <a:p>
            <a:fld id="{49DF86D6-4B9D-4B83-AF23-D696D3CD110A}" type="slidenum">
              <a:rPr lang="en-US" smtClean="0"/>
              <a:pPr/>
              <a:t>‹#›</a:t>
            </a:fld>
            <a:endParaRPr lang="en-US" dirty="0"/>
          </a:p>
        </p:txBody>
      </p:sp>
    </p:spTree>
    <p:extLst>
      <p:ext uri="{BB962C8B-B14F-4D97-AF65-F5344CB8AC3E}">
        <p14:creationId xmlns:p14="http://schemas.microsoft.com/office/powerpoint/2010/main" val="2577281747"/>
      </p:ext>
    </p:extLst>
  </p:cSld>
  <p:clrMap bg1="dk1" tx1="lt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3" r:id="rId17"/>
    <p:sldLayoutId id="2147483994"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4000" b="1" kern="1200" dirty="0">
          <a:gradFill>
            <a:gsLst>
              <a:gs pos="0">
                <a:schemeClr val="tx1"/>
              </a:gs>
              <a:gs pos="100000">
                <a:schemeClr val="tx1"/>
              </a:gs>
            </a:gsLst>
            <a:lin ang="5400000" scaled="1"/>
          </a:gradFill>
          <a:latin typeface="+mj-lt"/>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charset="0"/>
        <a:buChar char="•"/>
        <a:defRPr lang="en-US" sz="3200" b="1" kern="1200" smtClean="0">
          <a:gradFill>
            <a:gsLst>
              <a:gs pos="0">
                <a:schemeClr val="tx1"/>
              </a:gs>
              <a:gs pos="100000">
                <a:schemeClr val="tx1"/>
              </a:gs>
            </a:gsLst>
            <a:lin ang="5400000" scaled="1"/>
          </a:gradFill>
          <a:latin typeface="+mn-lt"/>
          <a:ea typeface="+mn-ea"/>
          <a:cs typeface="Arial" panose="020B0604020202020204" pitchFamily="34" charset="0"/>
        </a:defRPr>
      </a:lvl1pPr>
      <a:lvl2pPr marL="0" indent="0" algn="l" defTabSz="914400" rtl="0" eaLnBrk="1" latinLnBrk="0" hangingPunct="1">
        <a:lnSpc>
          <a:spcPct val="90000"/>
        </a:lnSpc>
        <a:spcBef>
          <a:spcPts val="500"/>
        </a:spcBef>
        <a:buFont typeface="Arial" charset="0"/>
        <a:buChar char="•"/>
        <a:defRPr lang="en-US" sz="24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 typeface="Arial" charset="0"/>
        <a:buChar char="•"/>
        <a:defRPr lang="en-US" sz="20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 typeface="Arial" charset="0"/>
        <a:buChar char="•"/>
        <a:defRPr lang="en-US" sz="1800" kern="1200" smtClean="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 typeface="Arial" charset="0"/>
        <a:buChar char="•"/>
        <a:defRPr lang="en-US" sz="1800" kern="1200" dirty="0">
          <a:gradFill>
            <a:gsLst>
              <a:gs pos="100000">
                <a:schemeClr val="tx1">
                  <a:lumMod val="65000"/>
                </a:schemeClr>
              </a:gs>
              <a:gs pos="0">
                <a:schemeClr val="tx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801"/>
            <a:ext cx="11582400" cy="867930"/>
          </a:xfrm>
          <a:prstGeom prst="rect">
            <a:avLst/>
          </a:prstGeom>
        </p:spPr>
        <p:txBody>
          <a:bodyPr vert="horz" lIns="155448" tIns="155448" rIns="155448" bIns="155448" rtlCol="0" anchor="t" anchorCtr="0">
            <a:spAutoFit/>
          </a:bodyPr>
          <a:lstStyle/>
          <a:p>
            <a:pPr lvl="0"/>
            <a:r>
              <a:rPr lang="en-US"/>
              <a:t>Click to edit Master title style</a:t>
            </a:r>
          </a:p>
        </p:txBody>
      </p:sp>
      <p:sp>
        <p:nvSpPr>
          <p:cNvPr id="3" name="Text Placeholder 2"/>
          <p:cNvSpPr>
            <a:spLocks noGrp="1"/>
          </p:cNvSpPr>
          <p:nvPr>
            <p:ph type="body" idx="1"/>
          </p:nvPr>
        </p:nvSpPr>
        <p:spPr>
          <a:xfrm>
            <a:off x="304801" y="1219202"/>
            <a:ext cx="11582400" cy="5333999"/>
          </a:xfrm>
          <a:prstGeom prst="rect">
            <a:avLst/>
          </a:prstGeom>
        </p:spPr>
        <p:txBody>
          <a:bodyPr vert="horz" lIns="155448" tIns="155448" rIns="155448" bIns="155448" rtlCol="0">
            <a:noAutofit/>
          </a:bodyPr>
          <a:lstStyle/>
          <a:p>
            <a:pPr marL="457063" lvl="0" indent="-457063">
              <a:buClr>
                <a:schemeClr val="accent5"/>
              </a:buClr>
              <a:buFont typeface="Arial" charset="0"/>
            </a:pPr>
            <a:r>
              <a:rPr lang="en-US"/>
              <a:t>Click to edit Master text styles</a:t>
            </a:r>
          </a:p>
          <a:p>
            <a:pPr marL="457063" lvl="1" indent="-457063">
              <a:buClr>
                <a:schemeClr val="accent5"/>
              </a:buClr>
              <a:buFont typeface="Arial" charset="0"/>
            </a:pPr>
            <a:r>
              <a:rPr lang="en-US"/>
              <a:t>Second level</a:t>
            </a:r>
          </a:p>
          <a:p>
            <a:pPr marL="457063" lvl="2" indent="-457063">
              <a:buClr>
                <a:schemeClr val="accent5"/>
              </a:buClr>
              <a:buFont typeface="Arial" charset="0"/>
            </a:pPr>
            <a:r>
              <a:rPr lang="en-US"/>
              <a:t>Third level</a:t>
            </a:r>
          </a:p>
          <a:p>
            <a:pPr marL="457063" lvl="3" indent="-457063">
              <a:buClr>
                <a:schemeClr val="accent5"/>
              </a:buClr>
              <a:buFont typeface="Arial" charset="0"/>
            </a:pPr>
            <a:r>
              <a:rPr lang="en-US"/>
              <a:t>Fourth level</a:t>
            </a:r>
          </a:p>
          <a:p>
            <a:pPr marL="457063" lvl="4" indent="-457063">
              <a:buClr>
                <a:schemeClr val="accent5"/>
              </a:buClr>
              <a:buFont typeface="Arial" charset="0"/>
            </a:pPr>
            <a:r>
              <a:rPr lang="en-US"/>
              <a:t>Fifth level</a:t>
            </a:r>
          </a:p>
        </p:txBody>
      </p:sp>
      <p:sp>
        <p:nvSpPr>
          <p:cNvPr id="6" name="Footer Placeholder 5"/>
          <p:cNvSpPr>
            <a:spLocks noGrp="1"/>
          </p:cNvSpPr>
          <p:nvPr>
            <p:ph type="ftr" sz="quarter" idx="3"/>
          </p:nvPr>
        </p:nvSpPr>
        <p:spPr>
          <a:xfrm>
            <a:off x="304800" y="6492877"/>
            <a:ext cx="4114800" cy="365125"/>
          </a:xfrm>
          <a:prstGeom prst="rect">
            <a:avLst/>
          </a:prstGeom>
        </p:spPr>
        <p:txBody>
          <a:bodyPr vert="horz" lIns="155448" tIns="155448" rIns="155448" bIns="155448" rtlCol="0" anchor="ctr"/>
          <a:lstStyle>
            <a:lvl1pPr algn="l">
              <a:defRPr sz="1000">
                <a:gradFill>
                  <a:gsLst>
                    <a:gs pos="0">
                      <a:schemeClr val="bg1"/>
                    </a:gs>
                    <a:gs pos="100000">
                      <a:schemeClr val="bg1"/>
                    </a:gs>
                  </a:gsLst>
                  <a:lin ang="5400000" scaled="1"/>
                </a:gradFill>
              </a:defRPr>
            </a:lvl1pPr>
          </a:lstStyle>
          <a:p>
            <a:r>
              <a:rPr lang="en-US" dirty="0">
                <a:gradFill>
                  <a:gsLst>
                    <a:gs pos="0">
                      <a:srgbClr val="FFFFFF"/>
                    </a:gs>
                    <a:gs pos="100000">
                      <a:srgbClr val="FFFFFF"/>
                    </a:gs>
                  </a:gsLst>
                  <a:lin ang="5400000" scaled="1"/>
                </a:gradFill>
              </a:rPr>
              <a:t>© 2017 F5 Networks</a:t>
            </a:r>
          </a:p>
        </p:txBody>
      </p:sp>
      <p:sp>
        <p:nvSpPr>
          <p:cNvPr id="7" name="Slide Number Placeholder 6"/>
          <p:cNvSpPr>
            <a:spLocks noGrp="1"/>
          </p:cNvSpPr>
          <p:nvPr>
            <p:ph type="sldNum" sz="quarter" idx="4"/>
          </p:nvPr>
        </p:nvSpPr>
        <p:spPr>
          <a:xfrm>
            <a:off x="9144000" y="6492876"/>
            <a:ext cx="2743200" cy="365125"/>
          </a:xfrm>
          <a:prstGeom prst="rect">
            <a:avLst/>
          </a:prstGeom>
        </p:spPr>
        <p:txBody>
          <a:bodyPr vert="horz" lIns="155448" tIns="155448" rIns="155448" bIns="155448" rtlCol="0" anchor="ctr"/>
          <a:lstStyle>
            <a:lvl1pPr algn="r">
              <a:defRPr lang="en-US" sz="1000" smtClean="0">
                <a:gradFill>
                  <a:gsLst>
                    <a:gs pos="0">
                      <a:schemeClr val="bg1"/>
                    </a:gs>
                    <a:gs pos="100000">
                      <a:schemeClr val="bg1"/>
                    </a:gs>
                  </a:gsLst>
                  <a:lin ang="5400000" scaled="1"/>
                </a:gradFill>
              </a:defRPr>
            </a:lvl1pPr>
          </a:lstStyle>
          <a:p>
            <a:fld id="{49DF86D6-4B9D-4B83-AF23-D696D3CD110A}" type="slidenum">
              <a:rPr>
                <a:gradFill>
                  <a:gsLst>
                    <a:gs pos="0">
                      <a:srgbClr val="FFFFFF"/>
                    </a:gs>
                    <a:gs pos="100000">
                      <a:srgbClr val="FFFFFF"/>
                    </a:gs>
                  </a:gsLst>
                  <a:lin ang="5400000" scaled="1"/>
                </a:gradFill>
              </a:rPr>
              <a:pPr/>
              <a:t>‹#›</a:t>
            </a:fld>
            <a:endParaRPr dirty="0">
              <a:gradFill>
                <a:gsLst>
                  <a:gs pos="0">
                    <a:srgbClr val="FFFFFF"/>
                  </a:gs>
                  <a:gs pos="100000">
                    <a:srgbClr val="FFFFFF"/>
                  </a:gs>
                </a:gsLst>
                <a:lin ang="5400000" scaled="1"/>
              </a:gradFill>
            </a:endParaRPr>
          </a:p>
        </p:txBody>
      </p:sp>
    </p:spTree>
    <p:extLst>
      <p:ext uri="{BB962C8B-B14F-4D97-AF65-F5344CB8AC3E}">
        <p14:creationId xmlns:p14="http://schemas.microsoft.com/office/powerpoint/2010/main" val="163383526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3" r:id="rId7"/>
    <p:sldLayoutId id="214748400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lang="en-US" sz="3999" b="1" kern="1200" dirty="0">
          <a:gradFill>
            <a:gsLst>
              <a:gs pos="0">
                <a:schemeClr val="bg1"/>
              </a:gs>
              <a:gs pos="100000">
                <a:schemeClr val="bg1"/>
              </a:gs>
            </a:gsLst>
            <a:lin ang="5400000" scaled="1"/>
          </a:gradFill>
          <a:latin typeface="Arial" panose="020B0604020202020204" pitchFamily="34" charset="0"/>
          <a:ea typeface="+mj-ea"/>
          <a:cs typeface="Arial" panose="020B0604020202020204" pitchFamily="34" charset="0"/>
        </a:defRPr>
      </a:lvl1pPr>
    </p:titleStyle>
    <p:bodyStyle>
      <a:lvl1pPr marL="0" indent="0" algn="l" defTabSz="914126" rtl="0" eaLnBrk="1" latinLnBrk="0" hangingPunct="1">
        <a:lnSpc>
          <a:spcPct val="90000"/>
        </a:lnSpc>
        <a:spcBef>
          <a:spcPts val="1000"/>
        </a:spcBef>
        <a:buFont typeface="Arial" charset="0"/>
        <a:buChar char="•"/>
        <a:defRPr lang="en-US" sz="3199" b="1" kern="1200" smtClean="0">
          <a:gradFill>
            <a:gsLst>
              <a:gs pos="0">
                <a:schemeClr val="bg1"/>
              </a:gs>
              <a:gs pos="99000">
                <a:schemeClr val="bg1"/>
              </a:gs>
            </a:gsLst>
            <a:lin ang="5400000" scaled="1"/>
          </a:gradFill>
          <a:latin typeface="Arial" panose="020B0604020202020204" pitchFamily="34" charset="0"/>
          <a:ea typeface="+mn-ea"/>
          <a:cs typeface="Arial" panose="020B0604020202020204" pitchFamily="34" charset="0"/>
        </a:defRPr>
      </a:lvl1pPr>
      <a:lvl2pPr marL="0" indent="0" algn="l" defTabSz="914126" rtl="0" eaLnBrk="1" latinLnBrk="0" hangingPunct="1">
        <a:lnSpc>
          <a:spcPct val="90000"/>
        </a:lnSpc>
        <a:spcBef>
          <a:spcPts val="500"/>
        </a:spcBef>
        <a:buFont typeface="Arial" charset="0"/>
        <a:buChar char="•"/>
        <a:defRPr lang="en-US" sz="23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2pPr>
      <a:lvl3pPr marL="0" indent="0" algn="l" defTabSz="914126" rtl="0" eaLnBrk="1" latinLnBrk="0" hangingPunct="1">
        <a:lnSpc>
          <a:spcPct val="90000"/>
        </a:lnSpc>
        <a:spcBef>
          <a:spcPts val="500"/>
        </a:spcBef>
        <a:buFont typeface="Arial" charset="0"/>
        <a:buChar char="•"/>
        <a:defRPr lang="en-US" sz="19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3pPr>
      <a:lvl4pPr marL="0" indent="0" algn="l" defTabSz="914126" rtl="0" eaLnBrk="1" latinLnBrk="0" hangingPunct="1">
        <a:lnSpc>
          <a:spcPct val="90000"/>
        </a:lnSpc>
        <a:spcBef>
          <a:spcPts val="500"/>
        </a:spcBef>
        <a:buFont typeface="Arial" charset="0"/>
        <a:buChar char="•"/>
        <a:defRPr lang="en-US" sz="1799" kern="1200" smtClean="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4pPr>
      <a:lvl5pPr marL="0" indent="0" algn="l" defTabSz="914126" rtl="0" eaLnBrk="1" latinLnBrk="0" hangingPunct="1">
        <a:lnSpc>
          <a:spcPct val="90000"/>
        </a:lnSpc>
        <a:spcBef>
          <a:spcPts val="500"/>
        </a:spcBef>
        <a:buFont typeface="Arial" charset="0"/>
        <a:buChar char="•"/>
        <a:defRPr lang="en-US" sz="1799" kern="1200" dirty="0">
          <a:gradFill>
            <a:gsLst>
              <a:gs pos="0">
                <a:schemeClr val="bg1">
                  <a:lumMod val="65000"/>
                </a:schemeClr>
              </a:gs>
              <a:gs pos="100000">
                <a:schemeClr val="bg1">
                  <a:lumMod val="65000"/>
                </a:schemeClr>
              </a:gs>
            </a:gsLst>
            <a:lin ang="5400000" scaled="1"/>
          </a:gradFill>
          <a:latin typeface="Arial" panose="020B0604020202020204" pitchFamily="34" charset="0"/>
          <a:ea typeface="+mn-ea"/>
          <a:cs typeface="Arial" panose="020B0604020202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92">
          <p15:clr>
            <a:srgbClr val="5ACBF0"/>
          </p15:clr>
        </p15:guide>
        <p15:guide id="2" pos="3888">
          <p15:clr>
            <a:srgbClr val="5ACBF0"/>
          </p15:clr>
        </p15:guide>
        <p15:guide id="3" pos="3288">
          <p15:clr>
            <a:srgbClr val="5ACBF0"/>
          </p15:clr>
        </p15:guide>
        <p15:guide id="4" pos="2688">
          <p15:clr>
            <a:srgbClr val="5ACBF0"/>
          </p15:clr>
        </p15:guide>
        <p15:guide id="5" pos="2592">
          <p15:clr>
            <a:srgbClr val="5ACBF0"/>
          </p15:clr>
        </p15:guide>
        <p15:guide id="6" pos="2088">
          <p15:clr>
            <a:srgbClr val="5ACBF0"/>
          </p15:clr>
        </p15:guide>
        <p15:guide id="7" pos="1992">
          <p15:clr>
            <a:srgbClr val="5ACBF0"/>
          </p15:clr>
        </p15:guide>
        <p15:guide id="8" pos="1392">
          <p15:clr>
            <a:srgbClr val="5ACBF0"/>
          </p15:clr>
        </p15:guide>
        <p15:guide id="9" pos="792">
          <p15:clr>
            <a:srgbClr val="5ACBF0"/>
          </p15:clr>
        </p15:guide>
        <p15:guide id="10" pos="4392">
          <p15:clr>
            <a:srgbClr val="5ACBF0"/>
          </p15:clr>
        </p15:guide>
        <p15:guide id="11" pos="4488">
          <p15:clr>
            <a:srgbClr val="5ACBF0"/>
          </p15:clr>
        </p15:guide>
        <p15:guide id="12" pos="4992">
          <p15:clr>
            <a:srgbClr val="5ACBF0"/>
          </p15:clr>
        </p15:guide>
        <p15:guide id="13" pos="5088">
          <p15:clr>
            <a:srgbClr val="5ACBF0"/>
          </p15:clr>
        </p15:guide>
        <p15:guide id="14" pos="5592">
          <p15:clr>
            <a:srgbClr val="5ACBF0"/>
          </p15:clr>
        </p15:guide>
        <p15:guide id="15" pos="5688">
          <p15:clr>
            <a:srgbClr val="5ACBF0"/>
          </p15:clr>
        </p15:guide>
        <p15:guide id="16" pos="6192">
          <p15:clr>
            <a:srgbClr val="5ACBF0"/>
          </p15:clr>
        </p15:guide>
        <p15:guide id="17" pos="6288">
          <p15:clr>
            <a:srgbClr val="5ACBF0"/>
          </p15:clr>
        </p15:guide>
        <p15:guide id="18" pos="6792">
          <p15:clr>
            <a:srgbClr val="5ACBF0"/>
          </p15:clr>
        </p15:guide>
        <p15:guide id="19" pos="6888">
          <p15:clr>
            <a:srgbClr val="5ACBF0"/>
          </p15:clr>
        </p15:guide>
        <p15:guide id="20" pos="7392">
          <p15:clr>
            <a:srgbClr val="C35EA4"/>
          </p15:clr>
        </p15:guide>
        <p15:guide id="21" pos="3192">
          <p15:clr>
            <a:srgbClr val="5ACBF0"/>
          </p15:clr>
        </p15:guide>
        <p15:guide id="22" pos="1488">
          <p15:clr>
            <a:srgbClr val="5ACBF0"/>
          </p15:clr>
        </p15:guide>
        <p15:guide id="23" pos="888">
          <p15:clr>
            <a:srgbClr val="5ACBF0"/>
          </p15:clr>
        </p15:guide>
        <p15:guide id="24" pos="288">
          <p15:clr>
            <a:srgbClr val="C35EA4"/>
          </p15:clr>
        </p15:guide>
        <p15:guide id="25" orient="horz" pos="2112">
          <p15:clr>
            <a:srgbClr val="5ACBF0"/>
          </p15:clr>
        </p15:guide>
        <p15:guide id="26" orient="horz" pos="2208">
          <p15:clr>
            <a:srgbClr val="5ACBF0"/>
          </p15:clr>
        </p15:guide>
        <p15:guide id="27" orient="horz" pos="1728">
          <p15:clr>
            <a:srgbClr val="5ACBF0"/>
          </p15:clr>
        </p15:guide>
        <p15:guide id="28" orient="horz" pos="1632">
          <p15:clr>
            <a:srgbClr val="5ACBF0"/>
          </p15:clr>
        </p15:guide>
        <p15:guide id="29" orient="horz" pos="2592">
          <p15:clr>
            <a:srgbClr val="5ACBF0"/>
          </p15:clr>
        </p15:guide>
        <p15:guide id="30" orient="horz" pos="2688">
          <p15:clr>
            <a:srgbClr val="5ACBF0"/>
          </p15:clr>
        </p15:guide>
        <p15:guide id="31" orient="horz" pos="1248">
          <p15:clr>
            <a:srgbClr val="5ACBF0"/>
          </p15:clr>
        </p15:guide>
        <p15:guide id="32" orient="horz" pos="1152">
          <p15:clr>
            <a:srgbClr val="5ACBF0"/>
          </p15:clr>
        </p15:guide>
        <p15:guide id="33" orient="horz" pos="768">
          <p15:clr>
            <a:srgbClr val="5ACBF0"/>
          </p15:clr>
        </p15:guide>
        <p15:guide id="34" orient="horz" pos="672">
          <p15:clr>
            <a:srgbClr val="5ACBF0"/>
          </p15:clr>
        </p15:guide>
        <p15:guide id="35" orient="horz" pos="192">
          <p15:clr>
            <a:srgbClr val="5ACBF0"/>
          </p15:clr>
        </p15:guide>
        <p15:guide id="36" orient="horz" pos="3072">
          <p15:clr>
            <a:srgbClr val="5ACBF0"/>
          </p15:clr>
        </p15:guide>
        <p15:guide id="37" orient="horz" pos="3168">
          <p15:clr>
            <a:srgbClr val="5ACBF0"/>
          </p15:clr>
        </p15:guide>
        <p15:guide id="38" orient="horz" pos="3552">
          <p15:clr>
            <a:srgbClr val="5ACBF0"/>
          </p15:clr>
        </p15:guide>
        <p15:guide id="39" orient="horz" pos="3648">
          <p15:clr>
            <a:srgbClr val="5ACBF0"/>
          </p15:clr>
        </p15:guide>
        <p15:guide id="40" orient="horz" pos="4032">
          <p15:clr>
            <a:srgbClr val="C35EA4"/>
          </p15:clr>
        </p15:guide>
        <p15:guide id="41" orient="horz" pos="4128">
          <p15:clr>
            <a:srgbClr val="5ACBF0"/>
          </p15:clr>
        </p15:guide>
        <p15:guide id="42" pos="7488">
          <p15:clr>
            <a:srgbClr val="5ACBF0"/>
          </p15:clr>
        </p15:guide>
        <p15:guide id="43" pos="192">
          <p15:clr>
            <a:srgbClr val="5ACBF0"/>
          </p15:clr>
        </p15:guide>
        <p15:guide id="44" orient="horz" pos="288">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hyperlink" Target="https://auth0.com/docs/jwt" TargetMode="Externa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2.tiff"/><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6.xml"/><Relationship Id="rId7" Type="http://schemas.openxmlformats.org/officeDocument/2006/relationships/image" Target="../media/image30.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6C4D-7B29-4958-B810-4B18DA03DF3D}"/>
              </a:ext>
            </a:extLst>
          </p:cNvPr>
          <p:cNvSpPr>
            <a:spLocks noGrp="1"/>
          </p:cNvSpPr>
          <p:nvPr>
            <p:ph type="ctrTitle"/>
          </p:nvPr>
        </p:nvSpPr>
        <p:spPr>
          <a:xfrm>
            <a:off x="304800" y="2608161"/>
            <a:ext cx="11430000" cy="1228028"/>
          </a:xfrm>
        </p:spPr>
        <p:txBody>
          <a:bodyPr/>
          <a:lstStyle/>
          <a:p>
            <a:r>
              <a:rPr lang="de-DE" dirty="0"/>
              <a:t>API Security</a:t>
            </a:r>
          </a:p>
        </p:txBody>
      </p:sp>
      <p:sp>
        <p:nvSpPr>
          <p:cNvPr id="3" name="Subtitle 2">
            <a:extLst>
              <a:ext uri="{FF2B5EF4-FFF2-40B4-BE49-F238E27FC236}">
                <a16:creationId xmlns:a16="http://schemas.microsoft.com/office/drawing/2014/main" id="{96A41FA4-8290-46E4-8488-6F5E7D2AFB5A}"/>
              </a:ext>
            </a:extLst>
          </p:cNvPr>
          <p:cNvSpPr>
            <a:spLocks noGrp="1"/>
          </p:cNvSpPr>
          <p:nvPr>
            <p:ph type="subTitle" idx="1"/>
          </p:nvPr>
        </p:nvSpPr>
        <p:spPr>
          <a:xfrm>
            <a:off x="304800" y="4894444"/>
            <a:ext cx="5352422" cy="701731"/>
          </a:xfrm>
        </p:spPr>
        <p:txBody>
          <a:bodyPr/>
          <a:lstStyle/>
          <a:p>
            <a:r>
              <a:rPr lang="de-DE" dirty="0"/>
              <a:t>Systems Engineer</a:t>
            </a:r>
          </a:p>
        </p:txBody>
      </p:sp>
      <p:sp>
        <p:nvSpPr>
          <p:cNvPr id="4" name="Text Placeholder 3">
            <a:extLst>
              <a:ext uri="{FF2B5EF4-FFF2-40B4-BE49-F238E27FC236}">
                <a16:creationId xmlns:a16="http://schemas.microsoft.com/office/drawing/2014/main" id="{89D3501F-8B11-4D8D-ABF1-7D2409037551}"/>
              </a:ext>
            </a:extLst>
          </p:cNvPr>
          <p:cNvSpPr>
            <a:spLocks noGrp="1"/>
          </p:cNvSpPr>
          <p:nvPr>
            <p:ph type="body" sz="quarter" idx="12"/>
          </p:nvPr>
        </p:nvSpPr>
        <p:spPr/>
        <p:txBody>
          <a:bodyPr/>
          <a:lstStyle/>
          <a:p>
            <a:r>
              <a:rPr lang="de-DE" dirty="0"/>
              <a:t>January 2018</a:t>
            </a:r>
          </a:p>
        </p:txBody>
      </p:sp>
    </p:spTree>
    <p:extLst>
      <p:ext uri="{BB962C8B-B14F-4D97-AF65-F5344CB8AC3E}">
        <p14:creationId xmlns:p14="http://schemas.microsoft.com/office/powerpoint/2010/main" val="220778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1CBD-DEB4-4579-9996-44BC3B449980}"/>
              </a:ext>
            </a:extLst>
          </p:cNvPr>
          <p:cNvSpPr>
            <a:spLocks noGrp="1"/>
          </p:cNvSpPr>
          <p:nvPr>
            <p:ph type="title"/>
          </p:nvPr>
        </p:nvSpPr>
        <p:spPr>
          <a:xfrm>
            <a:off x="304800" y="304801"/>
            <a:ext cx="11582400" cy="867930"/>
          </a:xfrm>
        </p:spPr>
        <p:txBody>
          <a:bodyPr/>
          <a:lstStyle/>
          <a:p>
            <a:r>
              <a:rPr lang="en-US" dirty="0"/>
              <a:t>TMOS Security Features for API Security</a:t>
            </a:r>
          </a:p>
        </p:txBody>
      </p:sp>
      <p:sp>
        <p:nvSpPr>
          <p:cNvPr id="3" name="Footer Placeholder 2">
            <a:extLst>
              <a:ext uri="{FF2B5EF4-FFF2-40B4-BE49-F238E27FC236}">
                <a16:creationId xmlns:a16="http://schemas.microsoft.com/office/drawing/2014/main" id="{80A917E3-A4D0-41AC-8A48-559A43FB61A4}"/>
              </a:ext>
            </a:extLst>
          </p:cNvPr>
          <p:cNvSpPr>
            <a:spLocks noGrp="1"/>
          </p:cNvSpPr>
          <p:nvPr>
            <p:ph type="ftr" sz="quarter" idx="3"/>
          </p:nvPr>
        </p:nvSpPr>
        <p:spPr/>
        <p:txBody>
          <a:bodyPr/>
          <a:lstStyle/>
          <a:p>
            <a:r>
              <a:rPr lang="en-US" dirty="0"/>
              <a:t>© 2017 F5 Networks</a:t>
            </a:r>
          </a:p>
        </p:txBody>
      </p:sp>
      <p:sp>
        <p:nvSpPr>
          <p:cNvPr id="4" name="Slide Number Placeholder 3">
            <a:extLst>
              <a:ext uri="{FF2B5EF4-FFF2-40B4-BE49-F238E27FC236}">
                <a16:creationId xmlns:a16="http://schemas.microsoft.com/office/drawing/2014/main" id="{204516A9-5368-41FE-888A-33EFFC88AD94}"/>
              </a:ext>
            </a:extLst>
          </p:cNvPr>
          <p:cNvSpPr>
            <a:spLocks noGrp="1"/>
          </p:cNvSpPr>
          <p:nvPr>
            <p:ph type="sldNum" sz="quarter" idx="4"/>
          </p:nvPr>
        </p:nvSpPr>
        <p:spPr/>
        <p:txBody>
          <a:bodyPr/>
          <a:lstStyle/>
          <a:p>
            <a:fld id="{49DF86D6-4B9D-4B83-AF23-D696D3CD110A}" type="slidenum">
              <a:rPr lang="en-US" smtClean="0"/>
              <a:pPr/>
              <a:t>10</a:t>
            </a:fld>
            <a:endParaRPr lang="en-US" dirty="0"/>
          </a:p>
        </p:txBody>
      </p:sp>
      <p:sp>
        <p:nvSpPr>
          <p:cNvPr id="5" name="Text Placeholder 4">
            <a:extLst>
              <a:ext uri="{FF2B5EF4-FFF2-40B4-BE49-F238E27FC236}">
                <a16:creationId xmlns:a16="http://schemas.microsoft.com/office/drawing/2014/main" id="{89BBA1FE-D8B2-4634-A960-3CB9D2C59AB6}"/>
              </a:ext>
            </a:extLst>
          </p:cNvPr>
          <p:cNvSpPr>
            <a:spLocks noGrp="1"/>
          </p:cNvSpPr>
          <p:nvPr>
            <p:ph type="body" sz="quarter" idx="10"/>
          </p:nvPr>
        </p:nvSpPr>
        <p:spPr>
          <a:xfrm>
            <a:off x="304799" y="1219200"/>
            <a:ext cx="12127524" cy="5140180"/>
          </a:xfrm>
        </p:spPr>
        <p:txBody>
          <a:bodyPr/>
          <a:lstStyle/>
          <a:p>
            <a:r>
              <a:rPr lang="en-US" dirty="0">
                <a:solidFill>
                  <a:schemeClr val="bg1"/>
                </a:solidFill>
              </a:rPr>
              <a:t>L3, L4 Security, SSL and DDoS</a:t>
            </a:r>
            <a:endParaRPr lang="en-US" dirty="0">
              <a:solidFill>
                <a:srgbClr val="FF0000"/>
              </a:solidFill>
            </a:endParaRPr>
          </a:p>
          <a:p>
            <a:r>
              <a:rPr lang="en-US" dirty="0"/>
              <a:t>Application security and L7 </a:t>
            </a:r>
            <a:r>
              <a:rPr lang="en-US" dirty="0" err="1"/>
              <a:t>DoS</a:t>
            </a:r>
            <a:r>
              <a:rPr lang="en-US" dirty="0"/>
              <a:t> mitigation</a:t>
            </a:r>
          </a:p>
          <a:p>
            <a:r>
              <a:rPr lang="en-US" dirty="0"/>
              <a:t>Authentication and authorization</a:t>
            </a:r>
            <a:endParaRPr lang="en-US" dirty="0">
              <a:solidFill>
                <a:srgbClr val="FF0000"/>
              </a:solidFill>
            </a:endParaRPr>
          </a:p>
          <a:p>
            <a:r>
              <a:rPr lang="en-US" dirty="0"/>
              <a:t>Rate limiting per API URI</a:t>
            </a:r>
          </a:p>
          <a:p>
            <a:r>
              <a:rPr lang="en-US" dirty="0">
                <a:solidFill>
                  <a:schemeClr val="bg1"/>
                </a:solidFill>
              </a:rPr>
              <a:t>For reputation based blocking</a:t>
            </a:r>
          </a:p>
          <a:p>
            <a:r>
              <a:rPr lang="en-US" dirty="0">
                <a:solidFill>
                  <a:schemeClr val="accent5"/>
                </a:solidFill>
              </a:rPr>
              <a:t>LTM, AFM, ASM, APM, </a:t>
            </a:r>
            <a:r>
              <a:rPr lang="en-US" dirty="0" err="1">
                <a:solidFill>
                  <a:schemeClr val="accent5"/>
                </a:solidFill>
              </a:rPr>
              <a:t>iRules</a:t>
            </a:r>
            <a:r>
              <a:rPr lang="en-US" dirty="0">
                <a:solidFill>
                  <a:schemeClr val="accent5"/>
                </a:solidFill>
              </a:rPr>
              <a:t>, IP intelligence</a:t>
            </a:r>
          </a:p>
          <a:p>
            <a:endParaRPr lang="en-US" dirty="0">
              <a:solidFill>
                <a:srgbClr val="FF0000"/>
              </a:solidFill>
            </a:endParaRPr>
          </a:p>
        </p:txBody>
      </p:sp>
      <p:sp>
        <p:nvSpPr>
          <p:cNvPr id="8" name="Rectangle: Rounded Corners 7">
            <a:extLst>
              <a:ext uri="{FF2B5EF4-FFF2-40B4-BE49-F238E27FC236}">
                <a16:creationId xmlns:a16="http://schemas.microsoft.com/office/drawing/2014/main" id="{098F4C19-2FBF-4EAB-B0B4-246B0E5B2048}"/>
              </a:ext>
            </a:extLst>
          </p:cNvPr>
          <p:cNvSpPr/>
          <p:nvPr/>
        </p:nvSpPr>
        <p:spPr>
          <a:xfrm>
            <a:off x="10521864" y="4243869"/>
            <a:ext cx="1691013" cy="10772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chemeClr val="tx2"/>
                </a:solidFill>
              </a:rPr>
              <a:t>{  }</a:t>
            </a:r>
          </a:p>
        </p:txBody>
      </p:sp>
      <p:cxnSp>
        <p:nvCxnSpPr>
          <p:cNvPr id="12" name="Straight Arrow Connector 11">
            <a:extLst>
              <a:ext uri="{FF2B5EF4-FFF2-40B4-BE49-F238E27FC236}">
                <a16:creationId xmlns:a16="http://schemas.microsoft.com/office/drawing/2014/main" id="{B35A0BA0-C9BF-4833-9D5F-F0D51C1ED61E}"/>
              </a:ext>
            </a:extLst>
          </p:cNvPr>
          <p:cNvCxnSpPr>
            <a:cxnSpLocks/>
          </p:cNvCxnSpPr>
          <p:nvPr/>
        </p:nvCxnSpPr>
        <p:spPr>
          <a:xfrm>
            <a:off x="11379897" y="3349814"/>
            <a:ext cx="0" cy="978901"/>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E7A359A-0032-45F5-9E1A-B3D9795F187B}"/>
              </a:ext>
            </a:extLst>
          </p:cNvPr>
          <p:cNvGrpSpPr/>
          <p:nvPr/>
        </p:nvGrpSpPr>
        <p:grpSpPr>
          <a:xfrm>
            <a:off x="11614435" y="3529708"/>
            <a:ext cx="239394" cy="355080"/>
            <a:chOff x="-10440988" y="18859500"/>
            <a:chExt cx="2273300" cy="3371851"/>
          </a:xfrm>
          <a:solidFill>
            <a:schemeClr val="bg1"/>
          </a:solidFill>
        </p:grpSpPr>
        <p:sp>
          <p:nvSpPr>
            <p:cNvPr id="16" name="Freeform 904">
              <a:extLst>
                <a:ext uri="{FF2B5EF4-FFF2-40B4-BE49-F238E27FC236}">
                  <a16:creationId xmlns:a16="http://schemas.microsoft.com/office/drawing/2014/main" id="{8CADDD34-FAE4-44A9-8307-6C08D1D67D1B}"/>
                </a:ext>
              </a:extLst>
            </p:cNvPr>
            <p:cNvSpPr>
              <a:spLocks noEditPoints="1"/>
            </p:cNvSpPr>
            <p:nvPr/>
          </p:nvSpPr>
          <p:spPr bwMode="auto">
            <a:xfrm>
              <a:off x="-10440988" y="20235863"/>
              <a:ext cx="2273300" cy="1995488"/>
            </a:xfrm>
            <a:custGeom>
              <a:avLst/>
              <a:gdLst>
                <a:gd name="T0" fmla="*/ 597 w 606"/>
                <a:gd name="T1" fmla="*/ 532 h 532"/>
                <a:gd name="T2" fmla="*/ 9 w 606"/>
                <a:gd name="T3" fmla="*/ 532 h 532"/>
                <a:gd name="T4" fmla="*/ 0 w 606"/>
                <a:gd name="T5" fmla="*/ 523 h 532"/>
                <a:gd name="T6" fmla="*/ 0 w 606"/>
                <a:gd name="T7" fmla="*/ 9 h 532"/>
                <a:gd name="T8" fmla="*/ 9 w 606"/>
                <a:gd name="T9" fmla="*/ 0 h 532"/>
                <a:gd name="T10" fmla="*/ 597 w 606"/>
                <a:gd name="T11" fmla="*/ 0 h 532"/>
                <a:gd name="T12" fmla="*/ 606 w 606"/>
                <a:gd name="T13" fmla="*/ 9 h 532"/>
                <a:gd name="T14" fmla="*/ 606 w 606"/>
                <a:gd name="T15" fmla="*/ 523 h 532"/>
                <a:gd name="T16" fmla="*/ 597 w 606"/>
                <a:gd name="T17" fmla="*/ 532 h 532"/>
                <a:gd name="T18" fmla="*/ 18 w 606"/>
                <a:gd name="T19" fmla="*/ 513 h 532"/>
                <a:gd name="T20" fmla="*/ 587 w 606"/>
                <a:gd name="T21" fmla="*/ 513 h 532"/>
                <a:gd name="T22" fmla="*/ 587 w 606"/>
                <a:gd name="T23" fmla="*/ 19 h 532"/>
                <a:gd name="T24" fmla="*/ 18 w 606"/>
                <a:gd name="T25" fmla="*/ 19 h 532"/>
                <a:gd name="T26" fmla="*/ 18 w 606"/>
                <a:gd name="T27" fmla="*/ 51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532">
                  <a:moveTo>
                    <a:pt x="597" y="532"/>
                  </a:moveTo>
                  <a:cubicBezTo>
                    <a:pt x="9" y="532"/>
                    <a:pt x="9" y="532"/>
                    <a:pt x="9" y="532"/>
                  </a:cubicBezTo>
                  <a:cubicBezTo>
                    <a:pt x="4" y="532"/>
                    <a:pt x="0" y="528"/>
                    <a:pt x="0" y="523"/>
                  </a:cubicBezTo>
                  <a:cubicBezTo>
                    <a:pt x="0" y="9"/>
                    <a:pt x="0" y="9"/>
                    <a:pt x="0" y="9"/>
                  </a:cubicBezTo>
                  <a:cubicBezTo>
                    <a:pt x="0" y="4"/>
                    <a:pt x="4" y="0"/>
                    <a:pt x="9" y="0"/>
                  </a:cubicBezTo>
                  <a:cubicBezTo>
                    <a:pt x="597" y="0"/>
                    <a:pt x="597" y="0"/>
                    <a:pt x="597" y="0"/>
                  </a:cubicBezTo>
                  <a:cubicBezTo>
                    <a:pt x="602" y="0"/>
                    <a:pt x="606" y="4"/>
                    <a:pt x="606" y="9"/>
                  </a:cubicBezTo>
                  <a:cubicBezTo>
                    <a:pt x="606" y="523"/>
                    <a:pt x="606" y="523"/>
                    <a:pt x="606" y="523"/>
                  </a:cubicBezTo>
                  <a:cubicBezTo>
                    <a:pt x="606" y="528"/>
                    <a:pt x="602" y="532"/>
                    <a:pt x="597" y="532"/>
                  </a:cubicBezTo>
                  <a:close/>
                  <a:moveTo>
                    <a:pt x="18" y="513"/>
                  </a:moveTo>
                  <a:cubicBezTo>
                    <a:pt x="587" y="513"/>
                    <a:pt x="587" y="513"/>
                    <a:pt x="587" y="513"/>
                  </a:cubicBezTo>
                  <a:cubicBezTo>
                    <a:pt x="587" y="19"/>
                    <a:pt x="587" y="19"/>
                    <a:pt x="587" y="19"/>
                  </a:cubicBezTo>
                  <a:cubicBezTo>
                    <a:pt x="18" y="19"/>
                    <a:pt x="18" y="19"/>
                    <a:pt x="18" y="19"/>
                  </a:cubicBezTo>
                  <a:lnTo>
                    <a:pt x="18" y="513"/>
                  </a:lnTo>
                  <a:close/>
                </a:path>
              </a:pathLst>
            </a:custGeom>
            <a:grpFill/>
            <a:ln w="25400">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905">
              <a:extLst>
                <a:ext uri="{FF2B5EF4-FFF2-40B4-BE49-F238E27FC236}">
                  <a16:creationId xmlns:a16="http://schemas.microsoft.com/office/drawing/2014/main" id="{D6FF788E-C12D-490F-B750-A52820F7EF4E}"/>
                </a:ext>
              </a:extLst>
            </p:cNvPr>
            <p:cNvSpPr>
              <a:spLocks/>
            </p:cNvSpPr>
            <p:nvPr/>
          </p:nvSpPr>
          <p:spPr bwMode="auto">
            <a:xfrm>
              <a:off x="-10163175" y="18859500"/>
              <a:ext cx="1722438" cy="1447800"/>
            </a:xfrm>
            <a:custGeom>
              <a:avLst/>
              <a:gdLst>
                <a:gd name="T0" fmla="*/ 449 w 459"/>
                <a:gd name="T1" fmla="*/ 386 h 386"/>
                <a:gd name="T2" fmla="*/ 440 w 459"/>
                <a:gd name="T3" fmla="*/ 376 h 386"/>
                <a:gd name="T4" fmla="*/ 440 w 459"/>
                <a:gd name="T5" fmla="*/ 230 h 386"/>
                <a:gd name="T6" fmla="*/ 440 w 459"/>
                <a:gd name="T7" fmla="*/ 227 h 386"/>
                <a:gd name="T8" fmla="*/ 229 w 459"/>
                <a:gd name="T9" fmla="*/ 19 h 386"/>
                <a:gd name="T10" fmla="*/ 18 w 459"/>
                <a:gd name="T11" fmla="*/ 227 h 386"/>
                <a:gd name="T12" fmla="*/ 18 w 459"/>
                <a:gd name="T13" fmla="*/ 230 h 386"/>
                <a:gd name="T14" fmla="*/ 18 w 459"/>
                <a:gd name="T15" fmla="*/ 376 h 386"/>
                <a:gd name="T16" fmla="*/ 9 w 459"/>
                <a:gd name="T17" fmla="*/ 386 h 386"/>
                <a:gd name="T18" fmla="*/ 0 w 459"/>
                <a:gd name="T19" fmla="*/ 376 h 386"/>
                <a:gd name="T20" fmla="*/ 0 w 459"/>
                <a:gd name="T21" fmla="*/ 232 h 386"/>
                <a:gd name="T22" fmla="*/ 0 w 459"/>
                <a:gd name="T23" fmla="*/ 230 h 386"/>
                <a:gd name="T24" fmla="*/ 229 w 459"/>
                <a:gd name="T25" fmla="*/ 0 h 386"/>
                <a:gd name="T26" fmla="*/ 459 w 459"/>
                <a:gd name="T27" fmla="*/ 230 h 386"/>
                <a:gd name="T28" fmla="*/ 458 w 459"/>
                <a:gd name="T29" fmla="*/ 232 h 386"/>
                <a:gd name="T30" fmla="*/ 458 w 459"/>
                <a:gd name="T31" fmla="*/ 376 h 386"/>
                <a:gd name="T32" fmla="*/ 449 w 459"/>
                <a:gd name="T33"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9" h="386">
                  <a:moveTo>
                    <a:pt x="449" y="386"/>
                  </a:moveTo>
                  <a:cubicBezTo>
                    <a:pt x="444" y="386"/>
                    <a:pt x="440" y="382"/>
                    <a:pt x="440" y="376"/>
                  </a:cubicBezTo>
                  <a:cubicBezTo>
                    <a:pt x="440" y="230"/>
                    <a:pt x="440" y="230"/>
                    <a:pt x="440" y="230"/>
                  </a:cubicBezTo>
                  <a:cubicBezTo>
                    <a:pt x="440" y="229"/>
                    <a:pt x="440" y="228"/>
                    <a:pt x="440" y="227"/>
                  </a:cubicBezTo>
                  <a:cubicBezTo>
                    <a:pt x="439" y="112"/>
                    <a:pt x="345" y="19"/>
                    <a:pt x="229" y="19"/>
                  </a:cubicBezTo>
                  <a:cubicBezTo>
                    <a:pt x="114" y="19"/>
                    <a:pt x="19" y="112"/>
                    <a:pt x="18" y="227"/>
                  </a:cubicBezTo>
                  <a:cubicBezTo>
                    <a:pt x="18" y="228"/>
                    <a:pt x="18" y="229"/>
                    <a:pt x="18" y="230"/>
                  </a:cubicBezTo>
                  <a:cubicBezTo>
                    <a:pt x="18" y="376"/>
                    <a:pt x="18" y="376"/>
                    <a:pt x="18" y="376"/>
                  </a:cubicBezTo>
                  <a:cubicBezTo>
                    <a:pt x="18" y="382"/>
                    <a:pt x="14" y="386"/>
                    <a:pt x="9" y="386"/>
                  </a:cubicBezTo>
                  <a:cubicBezTo>
                    <a:pt x="4" y="386"/>
                    <a:pt x="0" y="382"/>
                    <a:pt x="0" y="376"/>
                  </a:cubicBezTo>
                  <a:cubicBezTo>
                    <a:pt x="0" y="232"/>
                    <a:pt x="0" y="232"/>
                    <a:pt x="0" y="232"/>
                  </a:cubicBezTo>
                  <a:cubicBezTo>
                    <a:pt x="0" y="232"/>
                    <a:pt x="0" y="231"/>
                    <a:pt x="0" y="230"/>
                  </a:cubicBezTo>
                  <a:cubicBezTo>
                    <a:pt x="0" y="103"/>
                    <a:pt x="103" y="0"/>
                    <a:pt x="229" y="0"/>
                  </a:cubicBezTo>
                  <a:cubicBezTo>
                    <a:pt x="356" y="0"/>
                    <a:pt x="459" y="103"/>
                    <a:pt x="459" y="230"/>
                  </a:cubicBezTo>
                  <a:cubicBezTo>
                    <a:pt x="459" y="231"/>
                    <a:pt x="458" y="232"/>
                    <a:pt x="458" y="232"/>
                  </a:cubicBezTo>
                  <a:cubicBezTo>
                    <a:pt x="458" y="376"/>
                    <a:pt x="458" y="376"/>
                    <a:pt x="458" y="376"/>
                  </a:cubicBezTo>
                  <a:cubicBezTo>
                    <a:pt x="458" y="382"/>
                    <a:pt x="454" y="386"/>
                    <a:pt x="449" y="386"/>
                  </a:cubicBezTo>
                  <a:close/>
                </a:path>
              </a:pathLst>
            </a:custGeom>
            <a:grpFill/>
            <a:ln w="25400">
              <a:solidFill>
                <a:schemeClr val="tx2"/>
              </a:solidFill>
              <a:round/>
              <a:headEnd/>
              <a:tailEnd/>
            </a:ln>
            <a:extLst/>
          </p:spPr>
          <p:txBody>
            <a:bodyPr vert="horz" wrap="square" lIns="91440" tIns="45720" rIns="91440" bIns="45720" numCol="1" anchor="t" anchorCtr="0" compatLnSpc="1">
              <a:prstTxWarp prst="textNoShape">
                <a:avLst/>
              </a:prstTxWarp>
            </a:bodyPr>
            <a:lstStyle/>
            <a:p>
              <a:endParaRPr lang="en-US" b="1" dirty="0">
                <a:solidFill>
                  <a:schemeClr val="tx2"/>
                </a:solidFill>
              </a:endParaRPr>
            </a:p>
          </p:txBody>
        </p:sp>
      </p:grpSp>
      <p:pic>
        <p:nvPicPr>
          <p:cNvPr id="10" name="Picture 9">
            <a:extLst>
              <a:ext uri="{FF2B5EF4-FFF2-40B4-BE49-F238E27FC236}">
                <a16:creationId xmlns:a16="http://schemas.microsoft.com/office/drawing/2014/main" id="{2CAA766A-4ED9-4FF1-81F9-456E30ADF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1100" y="4054128"/>
            <a:ext cx="743335" cy="682668"/>
          </a:xfrm>
          <a:prstGeom prst="rect">
            <a:avLst/>
          </a:prstGeom>
        </p:spPr>
      </p:pic>
    </p:spTree>
    <p:extLst>
      <p:ext uri="{BB962C8B-B14F-4D97-AF65-F5344CB8AC3E}">
        <p14:creationId xmlns:p14="http://schemas.microsoft.com/office/powerpoint/2010/main" val="180843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EF0A-5FF5-4432-BCFE-E459BF59C0CB}"/>
              </a:ext>
            </a:extLst>
          </p:cNvPr>
          <p:cNvSpPr>
            <a:spLocks noGrp="1"/>
          </p:cNvSpPr>
          <p:nvPr>
            <p:ph type="title"/>
          </p:nvPr>
        </p:nvSpPr>
        <p:spPr/>
        <p:txBody>
          <a:bodyPr/>
          <a:lstStyle/>
          <a:p>
            <a:r>
              <a:rPr lang="en-US" dirty="0"/>
              <a:t>Addressable Architecture</a:t>
            </a:r>
          </a:p>
        </p:txBody>
      </p:sp>
      <p:sp>
        <p:nvSpPr>
          <p:cNvPr id="3" name="Footer Placeholder 2">
            <a:extLst>
              <a:ext uri="{FF2B5EF4-FFF2-40B4-BE49-F238E27FC236}">
                <a16:creationId xmlns:a16="http://schemas.microsoft.com/office/drawing/2014/main" id="{63BF3103-1105-47BF-942E-DF1DCADD3729}"/>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rPr>
              <a:t>© 2016 F5 Networks</a:t>
            </a:r>
            <a:endParaRPr kumimoji="0" lang="en-US" sz="1000" b="0" i="0" u="none" strike="noStrike" kern="1200" cap="none" spc="0" normalizeH="0" baseline="0" noProof="0" dirty="0">
              <a:ln>
                <a:noFill/>
              </a:ln>
              <a:gradFill>
                <a:gsLst>
                  <a:gs pos="0">
                    <a:srgbClr val="FFFFFF"/>
                  </a:gs>
                  <a:gs pos="100000">
                    <a:srgbClr val="FFFFFF"/>
                  </a:gs>
                </a:gsLst>
                <a:lin ang="5400000" scaled="1"/>
              </a:gra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2F46872-4A22-4ECF-9A5E-9EE15B9045A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F86D6-4B9D-4B83-AF23-D696D3CD110A}" type="slidenum">
              <a:rPr kumimoji="0" lang="en-US" sz="1000" b="0" i="0" u="none" strike="noStrike" kern="1200" cap="none" spc="0" normalizeH="0" baseline="0" noProof="0" smtClean="0">
                <a:ln>
                  <a:noFill/>
                </a:ln>
                <a:gradFill>
                  <a:gsLst>
                    <a:gs pos="0">
                      <a:srgbClr val="FFFFFF"/>
                    </a:gs>
                    <a:gs pos="100000">
                      <a:srgbClr val="FFFFFF"/>
                    </a:gs>
                  </a:gsLst>
                  <a:lin ang="5400000" scaled="1"/>
                </a:gra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Arial"/>
              <a:ea typeface="+mn-ea"/>
              <a:cs typeface="+mn-cs"/>
            </a:endParaRPr>
          </a:p>
        </p:txBody>
      </p:sp>
      <p:graphicFrame>
        <p:nvGraphicFramePr>
          <p:cNvPr id="9" name="Diagram 8">
            <a:extLst>
              <a:ext uri="{FF2B5EF4-FFF2-40B4-BE49-F238E27FC236}">
                <a16:creationId xmlns:a16="http://schemas.microsoft.com/office/drawing/2014/main" id="{6EF11661-2070-471D-B874-32A42D7048EE}"/>
              </a:ext>
            </a:extLst>
          </p:cNvPr>
          <p:cNvGraphicFramePr/>
          <p:nvPr>
            <p:extLst/>
          </p:nvPr>
        </p:nvGraphicFramePr>
        <p:xfrm>
          <a:off x="-998621" y="723802"/>
          <a:ext cx="12974721" cy="5951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81A1FE6B-F3F1-4F8D-B54B-584AB77BC66A}"/>
              </a:ext>
            </a:extLst>
          </p:cNvPr>
          <p:cNvGrpSpPr/>
          <p:nvPr/>
        </p:nvGrpSpPr>
        <p:grpSpPr>
          <a:xfrm>
            <a:off x="770709" y="2834738"/>
            <a:ext cx="2734584" cy="998064"/>
            <a:chOff x="4345827" y="1305572"/>
            <a:chExt cx="3492230" cy="1593372"/>
          </a:xfrm>
          <a:solidFill>
            <a:sysClr val="window" lastClr="FFFFFF"/>
          </a:solidFill>
        </p:grpSpPr>
        <p:sp>
          <p:nvSpPr>
            <p:cNvPr id="8" name="TextBox 7">
              <a:extLst>
                <a:ext uri="{FF2B5EF4-FFF2-40B4-BE49-F238E27FC236}">
                  <a16:creationId xmlns:a16="http://schemas.microsoft.com/office/drawing/2014/main" id="{3F93F28C-D064-4975-952D-B9DF08C6C629}"/>
                </a:ext>
              </a:extLst>
            </p:cNvPr>
            <p:cNvSpPr txBox="1"/>
            <p:nvPr/>
          </p:nvSpPr>
          <p:spPr>
            <a:xfrm>
              <a:off x="4345827" y="1305572"/>
              <a:ext cx="3492230" cy="943399"/>
            </a:xfrm>
            <a:prstGeom prst="rect">
              <a:avLst/>
            </a:prstGeom>
            <a:noFill/>
          </p:spPr>
          <p:txBody>
            <a:bodyPr wrap="square" rtlCol="0">
              <a:spAutoFit/>
            </a:bodyPr>
            <a:lstStyle/>
            <a:p>
              <a:pPr marL="0" marR="0" lvl="0" indent="0" algn="ctr" defTabSz="609585"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ea typeface="+mn-ea"/>
                  <a:cs typeface="Franklin Gothic Book"/>
                </a:rPr>
                <a:t>BEST License + Mobile SDK opt.</a:t>
              </a:r>
              <a:endParaRPr kumimoji="0" lang="en-US" sz="1800" b="0" i="0" u="none" strike="noStrike" kern="0" cap="none" spc="0" normalizeH="0" baseline="0" noProof="0" dirty="0">
                <a:ln>
                  <a:noFill/>
                </a:ln>
                <a:solidFill>
                  <a:prstClr val="white"/>
                </a:solidFill>
                <a:effectLst/>
                <a:uLnTx/>
                <a:uFillTx/>
                <a:latin typeface="Calibri"/>
                <a:ea typeface="+mn-ea"/>
                <a:cs typeface="Franklin Gothic Book"/>
              </a:endParaRPr>
            </a:p>
          </p:txBody>
        </p:sp>
        <p:sp>
          <p:nvSpPr>
            <p:cNvPr id="10" name="Freeform 291">
              <a:extLst>
                <a:ext uri="{FF2B5EF4-FFF2-40B4-BE49-F238E27FC236}">
                  <a16:creationId xmlns:a16="http://schemas.microsoft.com/office/drawing/2014/main" id="{F9E13595-3CE0-4E8B-87B6-36E5CCA3DC12}"/>
                </a:ext>
              </a:extLst>
            </p:cNvPr>
            <p:cNvSpPr>
              <a:spLocks noEditPoints="1"/>
            </p:cNvSpPr>
            <p:nvPr/>
          </p:nvSpPr>
          <p:spPr bwMode="auto">
            <a:xfrm>
              <a:off x="4581013" y="1902975"/>
              <a:ext cx="3124200" cy="995969"/>
            </a:xfrm>
            <a:custGeom>
              <a:avLst/>
              <a:gdLst>
                <a:gd name="T0" fmla="*/ 19 w 898"/>
                <a:gd name="T1" fmla="*/ 0 h 267"/>
                <a:gd name="T2" fmla="*/ 0 w 898"/>
                <a:gd name="T3" fmla="*/ 81 h 267"/>
                <a:gd name="T4" fmla="*/ 879 w 898"/>
                <a:gd name="T5" fmla="*/ 99 h 267"/>
                <a:gd name="T6" fmla="*/ 898 w 898"/>
                <a:gd name="T7" fmla="*/ 19 h 267"/>
                <a:gd name="T8" fmla="*/ 883 w 898"/>
                <a:gd name="T9" fmla="*/ 91 h 267"/>
                <a:gd name="T10" fmla="*/ 14 w 898"/>
                <a:gd name="T11" fmla="*/ 88 h 267"/>
                <a:gd name="T12" fmla="*/ 883 w 898"/>
                <a:gd name="T13" fmla="*/ 84 h 267"/>
                <a:gd name="T14" fmla="*/ 883 w 898"/>
                <a:gd name="T15" fmla="*/ 91 h 267"/>
                <a:gd name="T16" fmla="*/ 18 w 898"/>
                <a:gd name="T17" fmla="*/ 76 h 267"/>
                <a:gd name="T18" fmla="*/ 18 w 898"/>
                <a:gd name="T19" fmla="*/ 69 h 267"/>
                <a:gd name="T20" fmla="*/ 887 w 898"/>
                <a:gd name="T21" fmla="*/ 72 h 267"/>
                <a:gd name="T22" fmla="*/ 879 w 898"/>
                <a:gd name="T23" fmla="*/ 111 h 267"/>
                <a:gd name="T24" fmla="*/ 0 w 898"/>
                <a:gd name="T25" fmla="*/ 129 h 267"/>
                <a:gd name="T26" fmla="*/ 19 w 898"/>
                <a:gd name="T27" fmla="*/ 267 h 267"/>
                <a:gd name="T28" fmla="*/ 898 w 898"/>
                <a:gd name="T29" fmla="*/ 248 h 267"/>
                <a:gd name="T30" fmla="*/ 879 w 898"/>
                <a:gd name="T31" fmla="*/ 111 h 267"/>
                <a:gd name="T32" fmla="*/ 328 w 898"/>
                <a:gd name="T33" fmla="*/ 206 h 267"/>
                <a:gd name="T34" fmla="*/ 315 w 898"/>
                <a:gd name="T35" fmla="*/ 197 h 267"/>
                <a:gd name="T36" fmla="*/ 324 w 898"/>
                <a:gd name="T37" fmla="*/ 183 h 267"/>
                <a:gd name="T38" fmla="*/ 337 w 898"/>
                <a:gd name="T39" fmla="*/ 192 h 267"/>
                <a:gd name="T40" fmla="*/ 377 w 898"/>
                <a:gd name="T41" fmla="*/ 197 h 267"/>
                <a:gd name="T42" fmla="*/ 363 w 898"/>
                <a:gd name="T43" fmla="*/ 206 h 267"/>
                <a:gd name="T44" fmla="*/ 354 w 898"/>
                <a:gd name="T45" fmla="*/ 192 h 267"/>
                <a:gd name="T46" fmla="*/ 368 w 898"/>
                <a:gd name="T47" fmla="*/ 183 h 267"/>
                <a:gd name="T48" fmla="*/ 377 w 898"/>
                <a:gd name="T49" fmla="*/ 197 h 267"/>
                <a:gd name="T50" fmla="*/ 408 w 898"/>
                <a:gd name="T51" fmla="*/ 206 h 267"/>
                <a:gd name="T52" fmla="*/ 394 w 898"/>
                <a:gd name="T53" fmla="*/ 197 h 267"/>
                <a:gd name="T54" fmla="*/ 403 w 898"/>
                <a:gd name="T55" fmla="*/ 183 h 267"/>
                <a:gd name="T56" fmla="*/ 417 w 898"/>
                <a:gd name="T57" fmla="*/ 192 h 267"/>
                <a:gd name="T58" fmla="*/ 456 w 898"/>
                <a:gd name="T59" fmla="*/ 197 h 267"/>
                <a:gd name="T60" fmla="*/ 443 w 898"/>
                <a:gd name="T61" fmla="*/ 206 h 267"/>
                <a:gd name="T62" fmla="*/ 434 w 898"/>
                <a:gd name="T63" fmla="*/ 192 h 267"/>
                <a:gd name="T64" fmla="*/ 447 w 898"/>
                <a:gd name="T65" fmla="*/ 183 h 267"/>
                <a:gd name="T66" fmla="*/ 456 w 898"/>
                <a:gd name="T67" fmla="*/ 197 h 267"/>
                <a:gd name="T68" fmla="*/ 487 w 898"/>
                <a:gd name="T69" fmla="*/ 206 h 267"/>
                <a:gd name="T70" fmla="*/ 473 w 898"/>
                <a:gd name="T71" fmla="*/ 197 h 267"/>
                <a:gd name="T72" fmla="*/ 482 w 898"/>
                <a:gd name="T73" fmla="*/ 183 h 267"/>
                <a:gd name="T74" fmla="*/ 496 w 898"/>
                <a:gd name="T75" fmla="*/ 192 h 267"/>
                <a:gd name="T76" fmla="*/ 726 w 898"/>
                <a:gd name="T77" fmla="*/ 200 h 267"/>
                <a:gd name="T78" fmla="*/ 560 w 898"/>
                <a:gd name="T79" fmla="*/ 212 h 267"/>
                <a:gd name="T80" fmla="*/ 548 w 898"/>
                <a:gd name="T81" fmla="*/ 189 h 267"/>
                <a:gd name="T82" fmla="*/ 714 w 898"/>
                <a:gd name="T83" fmla="*/ 177 h 267"/>
                <a:gd name="T84" fmla="*/ 726 w 898"/>
                <a:gd name="T85" fmla="*/ 200 h 267"/>
                <a:gd name="T86" fmla="*/ 793 w 898"/>
                <a:gd name="T87" fmla="*/ 194 h 267"/>
                <a:gd name="T88" fmla="*/ 858 w 898"/>
                <a:gd name="T89" fmla="*/ 194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98" h="267">
                  <a:moveTo>
                    <a:pt x="879" y="0"/>
                  </a:moveTo>
                  <a:cubicBezTo>
                    <a:pt x="19" y="0"/>
                    <a:pt x="19" y="0"/>
                    <a:pt x="19" y="0"/>
                  </a:cubicBezTo>
                  <a:cubicBezTo>
                    <a:pt x="8" y="0"/>
                    <a:pt x="0" y="9"/>
                    <a:pt x="0" y="19"/>
                  </a:cubicBezTo>
                  <a:cubicBezTo>
                    <a:pt x="0" y="81"/>
                    <a:pt x="0" y="81"/>
                    <a:pt x="0" y="81"/>
                  </a:cubicBezTo>
                  <a:cubicBezTo>
                    <a:pt x="0" y="91"/>
                    <a:pt x="8" y="99"/>
                    <a:pt x="19" y="99"/>
                  </a:cubicBezTo>
                  <a:cubicBezTo>
                    <a:pt x="879" y="99"/>
                    <a:pt x="879" y="99"/>
                    <a:pt x="879" y="99"/>
                  </a:cubicBezTo>
                  <a:cubicBezTo>
                    <a:pt x="889" y="99"/>
                    <a:pt x="898" y="91"/>
                    <a:pt x="898" y="81"/>
                  </a:cubicBezTo>
                  <a:cubicBezTo>
                    <a:pt x="898" y="19"/>
                    <a:pt x="898" y="19"/>
                    <a:pt x="898" y="19"/>
                  </a:cubicBezTo>
                  <a:cubicBezTo>
                    <a:pt x="898" y="9"/>
                    <a:pt x="889" y="0"/>
                    <a:pt x="879" y="0"/>
                  </a:cubicBezTo>
                  <a:close/>
                  <a:moveTo>
                    <a:pt x="883" y="91"/>
                  </a:moveTo>
                  <a:cubicBezTo>
                    <a:pt x="18" y="91"/>
                    <a:pt x="18" y="91"/>
                    <a:pt x="18" y="91"/>
                  </a:cubicBezTo>
                  <a:cubicBezTo>
                    <a:pt x="16" y="91"/>
                    <a:pt x="14" y="90"/>
                    <a:pt x="14" y="88"/>
                  </a:cubicBezTo>
                  <a:cubicBezTo>
                    <a:pt x="14" y="86"/>
                    <a:pt x="16" y="84"/>
                    <a:pt x="18" y="84"/>
                  </a:cubicBezTo>
                  <a:cubicBezTo>
                    <a:pt x="883" y="84"/>
                    <a:pt x="883" y="84"/>
                    <a:pt x="883" y="84"/>
                  </a:cubicBezTo>
                  <a:cubicBezTo>
                    <a:pt x="885" y="84"/>
                    <a:pt x="887" y="86"/>
                    <a:pt x="887" y="88"/>
                  </a:cubicBezTo>
                  <a:cubicBezTo>
                    <a:pt x="887" y="90"/>
                    <a:pt x="885" y="91"/>
                    <a:pt x="883" y="91"/>
                  </a:cubicBezTo>
                  <a:close/>
                  <a:moveTo>
                    <a:pt x="883" y="76"/>
                  </a:moveTo>
                  <a:cubicBezTo>
                    <a:pt x="18" y="76"/>
                    <a:pt x="18" y="76"/>
                    <a:pt x="18" y="76"/>
                  </a:cubicBezTo>
                  <a:cubicBezTo>
                    <a:pt x="16" y="76"/>
                    <a:pt x="14" y="74"/>
                    <a:pt x="14" y="72"/>
                  </a:cubicBezTo>
                  <a:cubicBezTo>
                    <a:pt x="14" y="71"/>
                    <a:pt x="16" y="69"/>
                    <a:pt x="18" y="69"/>
                  </a:cubicBezTo>
                  <a:cubicBezTo>
                    <a:pt x="883" y="69"/>
                    <a:pt x="883" y="69"/>
                    <a:pt x="883" y="69"/>
                  </a:cubicBezTo>
                  <a:cubicBezTo>
                    <a:pt x="885" y="69"/>
                    <a:pt x="887" y="71"/>
                    <a:pt x="887" y="72"/>
                  </a:cubicBezTo>
                  <a:cubicBezTo>
                    <a:pt x="887" y="74"/>
                    <a:pt x="885" y="76"/>
                    <a:pt x="883" y="76"/>
                  </a:cubicBezTo>
                  <a:close/>
                  <a:moveTo>
                    <a:pt x="879" y="111"/>
                  </a:moveTo>
                  <a:cubicBezTo>
                    <a:pt x="19" y="111"/>
                    <a:pt x="19" y="111"/>
                    <a:pt x="19" y="111"/>
                  </a:cubicBezTo>
                  <a:cubicBezTo>
                    <a:pt x="8" y="111"/>
                    <a:pt x="0" y="119"/>
                    <a:pt x="0" y="129"/>
                  </a:cubicBezTo>
                  <a:cubicBezTo>
                    <a:pt x="0" y="248"/>
                    <a:pt x="0" y="248"/>
                    <a:pt x="0" y="248"/>
                  </a:cubicBezTo>
                  <a:cubicBezTo>
                    <a:pt x="0" y="258"/>
                    <a:pt x="8" y="267"/>
                    <a:pt x="19" y="267"/>
                  </a:cubicBezTo>
                  <a:cubicBezTo>
                    <a:pt x="879" y="267"/>
                    <a:pt x="879" y="267"/>
                    <a:pt x="879" y="267"/>
                  </a:cubicBezTo>
                  <a:cubicBezTo>
                    <a:pt x="889" y="267"/>
                    <a:pt x="898" y="258"/>
                    <a:pt x="898" y="248"/>
                  </a:cubicBezTo>
                  <a:cubicBezTo>
                    <a:pt x="898" y="129"/>
                    <a:pt x="898" y="129"/>
                    <a:pt x="898" y="129"/>
                  </a:cubicBezTo>
                  <a:cubicBezTo>
                    <a:pt x="898" y="119"/>
                    <a:pt x="889" y="111"/>
                    <a:pt x="879" y="111"/>
                  </a:cubicBezTo>
                  <a:close/>
                  <a:moveTo>
                    <a:pt x="337" y="197"/>
                  </a:moveTo>
                  <a:cubicBezTo>
                    <a:pt x="337" y="202"/>
                    <a:pt x="333" y="206"/>
                    <a:pt x="328" y="206"/>
                  </a:cubicBezTo>
                  <a:cubicBezTo>
                    <a:pt x="324" y="206"/>
                    <a:pt x="324" y="206"/>
                    <a:pt x="324" y="206"/>
                  </a:cubicBezTo>
                  <a:cubicBezTo>
                    <a:pt x="319" y="206"/>
                    <a:pt x="315" y="202"/>
                    <a:pt x="315" y="197"/>
                  </a:cubicBezTo>
                  <a:cubicBezTo>
                    <a:pt x="315" y="192"/>
                    <a:pt x="315" y="192"/>
                    <a:pt x="315" y="192"/>
                  </a:cubicBezTo>
                  <a:cubicBezTo>
                    <a:pt x="315" y="187"/>
                    <a:pt x="319" y="183"/>
                    <a:pt x="324" y="183"/>
                  </a:cubicBezTo>
                  <a:cubicBezTo>
                    <a:pt x="328" y="183"/>
                    <a:pt x="328" y="183"/>
                    <a:pt x="328" y="183"/>
                  </a:cubicBezTo>
                  <a:cubicBezTo>
                    <a:pt x="333" y="183"/>
                    <a:pt x="337" y="187"/>
                    <a:pt x="337" y="192"/>
                  </a:cubicBezTo>
                  <a:lnTo>
                    <a:pt x="337" y="197"/>
                  </a:lnTo>
                  <a:close/>
                  <a:moveTo>
                    <a:pt x="377" y="197"/>
                  </a:moveTo>
                  <a:cubicBezTo>
                    <a:pt x="377" y="202"/>
                    <a:pt x="373" y="206"/>
                    <a:pt x="368" y="206"/>
                  </a:cubicBezTo>
                  <a:cubicBezTo>
                    <a:pt x="363" y="206"/>
                    <a:pt x="363" y="206"/>
                    <a:pt x="363" y="206"/>
                  </a:cubicBezTo>
                  <a:cubicBezTo>
                    <a:pt x="358" y="206"/>
                    <a:pt x="354" y="202"/>
                    <a:pt x="354" y="197"/>
                  </a:cubicBezTo>
                  <a:cubicBezTo>
                    <a:pt x="354" y="192"/>
                    <a:pt x="354" y="192"/>
                    <a:pt x="354" y="192"/>
                  </a:cubicBezTo>
                  <a:cubicBezTo>
                    <a:pt x="354" y="187"/>
                    <a:pt x="358" y="183"/>
                    <a:pt x="363" y="183"/>
                  </a:cubicBezTo>
                  <a:cubicBezTo>
                    <a:pt x="368" y="183"/>
                    <a:pt x="368" y="183"/>
                    <a:pt x="368" y="183"/>
                  </a:cubicBezTo>
                  <a:cubicBezTo>
                    <a:pt x="373" y="183"/>
                    <a:pt x="377" y="187"/>
                    <a:pt x="377" y="192"/>
                  </a:cubicBezTo>
                  <a:lnTo>
                    <a:pt x="377" y="197"/>
                  </a:lnTo>
                  <a:close/>
                  <a:moveTo>
                    <a:pt x="417" y="197"/>
                  </a:moveTo>
                  <a:cubicBezTo>
                    <a:pt x="417" y="202"/>
                    <a:pt x="413" y="206"/>
                    <a:pt x="408" y="206"/>
                  </a:cubicBezTo>
                  <a:cubicBezTo>
                    <a:pt x="403" y="206"/>
                    <a:pt x="403" y="206"/>
                    <a:pt x="403" y="206"/>
                  </a:cubicBezTo>
                  <a:cubicBezTo>
                    <a:pt x="398" y="206"/>
                    <a:pt x="394" y="202"/>
                    <a:pt x="394" y="197"/>
                  </a:cubicBezTo>
                  <a:cubicBezTo>
                    <a:pt x="394" y="192"/>
                    <a:pt x="394" y="192"/>
                    <a:pt x="394" y="192"/>
                  </a:cubicBezTo>
                  <a:cubicBezTo>
                    <a:pt x="394" y="187"/>
                    <a:pt x="398" y="183"/>
                    <a:pt x="403" y="183"/>
                  </a:cubicBezTo>
                  <a:cubicBezTo>
                    <a:pt x="408" y="183"/>
                    <a:pt x="408" y="183"/>
                    <a:pt x="408" y="183"/>
                  </a:cubicBezTo>
                  <a:cubicBezTo>
                    <a:pt x="413" y="183"/>
                    <a:pt x="417" y="187"/>
                    <a:pt x="417" y="192"/>
                  </a:cubicBezTo>
                  <a:lnTo>
                    <a:pt x="417" y="197"/>
                  </a:lnTo>
                  <a:close/>
                  <a:moveTo>
                    <a:pt x="456" y="197"/>
                  </a:moveTo>
                  <a:cubicBezTo>
                    <a:pt x="456" y="202"/>
                    <a:pt x="452" y="206"/>
                    <a:pt x="447" y="206"/>
                  </a:cubicBezTo>
                  <a:cubicBezTo>
                    <a:pt x="443" y="206"/>
                    <a:pt x="443" y="206"/>
                    <a:pt x="443" y="206"/>
                  </a:cubicBezTo>
                  <a:cubicBezTo>
                    <a:pt x="438" y="206"/>
                    <a:pt x="434" y="202"/>
                    <a:pt x="434" y="197"/>
                  </a:cubicBezTo>
                  <a:cubicBezTo>
                    <a:pt x="434" y="192"/>
                    <a:pt x="434" y="192"/>
                    <a:pt x="434" y="192"/>
                  </a:cubicBezTo>
                  <a:cubicBezTo>
                    <a:pt x="434" y="187"/>
                    <a:pt x="438" y="183"/>
                    <a:pt x="443" y="183"/>
                  </a:cubicBezTo>
                  <a:cubicBezTo>
                    <a:pt x="447" y="183"/>
                    <a:pt x="447" y="183"/>
                    <a:pt x="447" y="183"/>
                  </a:cubicBezTo>
                  <a:cubicBezTo>
                    <a:pt x="452" y="183"/>
                    <a:pt x="456" y="187"/>
                    <a:pt x="456" y="192"/>
                  </a:cubicBezTo>
                  <a:lnTo>
                    <a:pt x="456" y="197"/>
                  </a:lnTo>
                  <a:close/>
                  <a:moveTo>
                    <a:pt x="496" y="197"/>
                  </a:moveTo>
                  <a:cubicBezTo>
                    <a:pt x="496" y="202"/>
                    <a:pt x="492" y="206"/>
                    <a:pt x="487" y="206"/>
                  </a:cubicBezTo>
                  <a:cubicBezTo>
                    <a:pt x="482" y="206"/>
                    <a:pt x="482" y="206"/>
                    <a:pt x="482" y="206"/>
                  </a:cubicBezTo>
                  <a:cubicBezTo>
                    <a:pt x="477" y="206"/>
                    <a:pt x="473" y="202"/>
                    <a:pt x="473" y="197"/>
                  </a:cubicBezTo>
                  <a:cubicBezTo>
                    <a:pt x="473" y="192"/>
                    <a:pt x="473" y="192"/>
                    <a:pt x="473" y="192"/>
                  </a:cubicBezTo>
                  <a:cubicBezTo>
                    <a:pt x="473" y="187"/>
                    <a:pt x="477" y="183"/>
                    <a:pt x="482" y="183"/>
                  </a:cubicBezTo>
                  <a:cubicBezTo>
                    <a:pt x="487" y="183"/>
                    <a:pt x="487" y="183"/>
                    <a:pt x="487" y="183"/>
                  </a:cubicBezTo>
                  <a:cubicBezTo>
                    <a:pt x="492" y="183"/>
                    <a:pt x="496" y="187"/>
                    <a:pt x="496" y="192"/>
                  </a:cubicBezTo>
                  <a:lnTo>
                    <a:pt x="496" y="197"/>
                  </a:lnTo>
                  <a:close/>
                  <a:moveTo>
                    <a:pt x="726" y="200"/>
                  </a:moveTo>
                  <a:cubicBezTo>
                    <a:pt x="726" y="207"/>
                    <a:pt x="721" y="212"/>
                    <a:pt x="714" y="212"/>
                  </a:cubicBezTo>
                  <a:cubicBezTo>
                    <a:pt x="560" y="212"/>
                    <a:pt x="560" y="212"/>
                    <a:pt x="560" y="212"/>
                  </a:cubicBezTo>
                  <a:cubicBezTo>
                    <a:pt x="553" y="212"/>
                    <a:pt x="548" y="207"/>
                    <a:pt x="548" y="200"/>
                  </a:cubicBezTo>
                  <a:cubicBezTo>
                    <a:pt x="548" y="189"/>
                    <a:pt x="548" y="189"/>
                    <a:pt x="548" y="189"/>
                  </a:cubicBezTo>
                  <a:cubicBezTo>
                    <a:pt x="548" y="182"/>
                    <a:pt x="553" y="177"/>
                    <a:pt x="560" y="177"/>
                  </a:cubicBezTo>
                  <a:cubicBezTo>
                    <a:pt x="714" y="177"/>
                    <a:pt x="714" y="177"/>
                    <a:pt x="714" y="177"/>
                  </a:cubicBezTo>
                  <a:cubicBezTo>
                    <a:pt x="721" y="177"/>
                    <a:pt x="726" y="182"/>
                    <a:pt x="726" y="189"/>
                  </a:cubicBezTo>
                  <a:lnTo>
                    <a:pt x="726" y="200"/>
                  </a:lnTo>
                  <a:close/>
                  <a:moveTo>
                    <a:pt x="825" y="227"/>
                  </a:moveTo>
                  <a:cubicBezTo>
                    <a:pt x="807" y="227"/>
                    <a:pt x="793" y="212"/>
                    <a:pt x="793" y="194"/>
                  </a:cubicBezTo>
                  <a:cubicBezTo>
                    <a:pt x="793" y="177"/>
                    <a:pt x="807" y="162"/>
                    <a:pt x="825" y="162"/>
                  </a:cubicBezTo>
                  <a:cubicBezTo>
                    <a:pt x="843" y="162"/>
                    <a:pt x="858" y="177"/>
                    <a:pt x="858" y="194"/>
                  </a:cubicBezTo>
                  <a:cubicBezTo>
                    <a:pt x="858" y="212"/>
                    <a:pt x="843" y="227"/>
                    <a:pt x="825" y="2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grpSp>
      <p:sp>
        <p:nvSpPr>
          <p:cNvPr id="6" name="Double Brace 5">
            <a:extLst>
              <a:ext uri="{FF2B5EF4-FFF2-40B4-BE49-F238E27FC236}">
                <a16:creationId xmlns:a16="http://schemas.microsoft.com/office/drawing/2014/main" id="{5BABA550-E280-4F69-86DA-ACB79E216BDB}"/>
              </a:ext>
            </a:extLst>
          </p:cNvPr>
          <p:cNvSpPr/>
          <p:nvPr/>
        </p:nvSpPr>
        <p:spPr>
          <a:xfrm>
            <a:off x="3902166" y="2165443"/>
            <a:ext cx="863600" cy="2774795"/>
          </a:xfrm>
          <a:prstGeom prst="bracePair">
            <a:avLst/>
          </a:prstGeom>
          <a:ln w="508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API</a:t>
            </a:r>
          </a:p>
        </p:txBody>
      </p:sp>
      <p:sp>
        <p:nvSpPr>
          <p:cNvPr id="5" name="Rectangle: Rounded Corners 4">
            <a:extLst>
              <a:ext uri="{FF2B5EF4-FFF2-40B4-BE49-F238E27FC236}">
                <a16:creationId xmlns:a16="http://schemas.microsoft.com/office/drawing/2014/main" id="{B634A8F2-3FB8-4501-8951-DA676D7C0FC8}"/>
              </a:ext>
            </a:extLst>
          </p:cNvPr>
          <p:cNvSpPr/>
          <p:nvPr/>
        </p:nvSpPr>
        <p:spPr>
          <a:xfrm>
            <a:off x="9013778" y="492070"/>
            <a:ext cx="2962322" cy="46346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rPr>
              <a:t>In Lab class</a:t>
            </a:r>
          </a:p>
        </p:txBody>
      </p:sp>
    </p:spTree>
    <p:extLst>
      <p:ext uri="{BB962C8B-B14F-4D97-AF65-F5344CB8AC3E}">
        <p14:creationId xmlns:p14="http://schemas.microsoft.com/office/powerpoint/2010/main" val="146478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5C5541-9860-4A18-846F-8D963910B569}"/>
              </a:ext>
            </a:extLst>
          </p:cNvPr>
          <p:cNvSpPr>
            <a:spLocks noGrp="1"/>
          </p:cNvSpPr>
          <p:nvPr>
            <p:ph type="title"/>
          </p:nvPr>
        </p:nvSpPr>
        <p:spPr/>
        <p:txBody>
          <a:bodyPr/>
          <a:lstStyle/>
          <a:p>
            <a:r>
              <a:rPr lang="de-DE" dirty="0"/>
              <a:t>Token based auth</a:t>
            </a:r>
          </a:p>
        </p:txBody>
      </p:sp>
      <p:sp>
        <p:nvSpPr>
          <p:cNvPr id="3" name="Footer Placeholder 2">
            <a:extLst>
              <a:ext uri="{FF2B5EF4-FFF2-40B4-BE49-F238E27FC236}">
                <a16:creationId xmlns:a16="http://schemas.microsoft.com/office/drawing/2014/main" id="{2A23A5BD-C472-4349-B1BA-9B3D371159C1}"/>
              </a:ext>
            </a:extLst>
          </p:cNvPr>
          <p:cNvSpPr>
            <a:spLocks noGrp="1"/>
          </p:cNvSpPr>
          <p:nvPr>
            <p:ph type="ftr" sz="quarter" idx="4294967295"/>
          </p:nvPr>
        </p:nvSpPr>
        <p:spPr>
          <a:xfrm>
            <a:off x="0" y="6492875"/>
            <a:ext cx="4114800" cy="365125"/>
          </a:xfrm>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EE77F6D2-58CB-4228-8A9E-8E51FB54C481}"/>
              </a:ext>
            </a:extLst>
          </p:cNvPr>
          <p:cNvSpPr>
            <a:spLocks noGrp="1"/>
          </p:cNvSpPr>
          <p:nvPr>
            <p:ph type="sldNum" sz="quarter" idx="4294967295"/>
          </p:nvPr>
        </p:nvSpPr>
        <p:spPr>
          <a:xfrm>
            <a:off x="9448800" y="6492875"/>
            <a:ext cx="2743200" cy="365125"/>
          </a:xfrm>
        </p:spPr>
        <p:txBody>
          <a:bodyPr/>
          <a:lstStyle/>
          <a:p>
            <a:fld id="{49DF86D6-4B9D-4B83-AF23-D696D3CD110A}" type="slidenum">
              <a:rPr lang="en-US" smtClean="0"/>
              <a:pPr/>
              <a:t>12</a:t>
            </a:fld>
            <a:endParaRPr lang="en-US" dirty="0"/>
          </a:p>
        </p:txBody>
      </p:sp>
    </p:spTree>
    <p:extLst>
      <p:ext uri="{BB962C8B-B14F-4D97-AF65-F5344CB8AC3E}">
        <p14:creationId xmlns:p14="http://schemas.microsoft.com/office/powerpoint/2010/main" val="22672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F1CFC1-630A-4806-9F88-DA8E1089487D}"/>
              </a:ext>
            </a:extLst>
          </p:cNvPr>
          <p:cNvSpPr>
            <a:spLocks noGrp="1"/>
          </p:cNvSpPr>
          <p:nvPr>
            <p:ph type="title"/>
          </p:nvPr>
        </p:nvSpPr>
        <p:spPr/>
        <p:txBody>
          <a:bodyPr/>
          <a:lstStyle/>
          <a:p>
            <a:r>
              <a:rPr lang="de-DE" dirty="0"/>
              <a:t>Two types of tokens</a:t>
            </a:r>
          </a:p>
        </p:txBody>
      </p:sp>
      <p:sp>
        <p:nvSpPr>
          <p:cNvPr id="4" name="Text Placeholder 3">
            <a:extLst>
              <a:ext uri="{FF2B5EF4-FFF2-40B4-BE49-F238E27FC236}">
                <a16:creationId xmlns:a16="http://schemas.microsoft.com/office/drawing/2014/main" id="{68657929-1BF7-493E-8CC5-B6F0EFDF9AA6}"/>
              </a:ext>
            </a:extLst>
          </p:cNvPr>
          <p:cNvSpPr>
            <a:spLocks noGrp="1"/>
          </p:cNvSpPr>
          <p:nvPr>
            <p:ph type="body" sz="quarter" idx="12"/>
          </p:nvPr>
        </p:nvSpPr>
        <p:spPr/>
        <p:txBody>
          <a:bodyPr/>
          <a:lstStyle/>
          <a:p>
            <a:r>
              <a:rPr lang="en-US" b="0" dirty="0"/>
              <a:t>JSON Web Tokens (JWT): Tokens that conform to the </a:t>
            </a:r>
            <a:r>
              <a:rPr lang="en-US" b="0" dirty="0">
                <a:hlinkClick r:id="rId2"/>
              </a:rPr>
              <a:t>JSON Web Token standard</a:t>
            </a:r>
            <a:r>
              <a:rPr lang="en-US" b="0" dirty="0"/>
              <a:t> and contain information about an identity in the form of claims. They are self-contained in that it is not necessary for the recipient to call a server to validate the token.</a:t>
            </a:r>
          </a:p>
          <a:p>
            <a:r>
              <a:rPr lang="en-US" b="0" dirty="0"/>
              <a:t>Opaque tokens: Tokens in a proprietary format that typically contain some identifier to information in a server’s persistent storage. To validate an opaque token, the recipient of the token needs to call the server that issued the token.</a:t>
            </a:r>
          </a:p>
          <a:p>
            <a:endParaRPr lang="de-DE" dirty="0"/>
          </a:p>
        </p:txBody>
      </p:sp>
    </p:spTree>
    <p:extLst>
      <p:ext uri="{BB962C8B-B14F-4D97-AF65-F5344CB8AC3E}">
        <p14:creationId xmlns:p14="http://schemas.microsoft.com/office/powerpoint/2010/main" val="61843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F2FBF7-859C-4608-85B3-C9DBFBF958B1}"/>
              </a:ext>
            </a:extLst>
          </p:cNvPr>
          <p:cNvSpPr>
            <a:spLocks noGrp="1"/>
          </p:cNvSpPr>
          <p:nvPr>
            <p:ph type="title"/>
          </p:nvPr>
        </p:nvSpPr>
        <p:spPr/>
        <p:txBody>
          <a:bodyPr/>
          <a:lstStyle/>
          <a:p>
            <a:r>
              <a:rPr lang="en-US" dirty="0"/>
              <a:t>Opaque vs JWT Token</a:t>
            </a:r>
          </a:p>
        </p:txBody>
      </p:sp>
      <p:sp>
        <p:nvSpPr>
          <p:cNvPr id="4" name="Text Placeholder 3">
            <a:extLst>
              <a:ext uri="{FF2B5EF4-FFF2-40B4-BE49-F238E27FC236}">
                <a16:creationId xmlns:a16="http://schemas.microsoft.com/office/drawing/2014/main" id="{64858753-D831-47D1-AE70-53AED7FC8332}"/>
              </a:ext>
            </a:extLst>
          </p:cNvPr>
          <p:cNvSpPr>
            <a:spLocks noGrp="1"/>
          </p:cNvSpPr>
          <p:nvPr>
            <p:ph type="body" sz="quarter" idx="12"/>
          </p:nvPr>
        </p:nvSpPr>
        <p:spPr>
          <a:xfrm>
            <a:off x="304800" y="1828800"/>
            <a:ext cx="5945688" cy="4572000"/>
          </a:xfrm>
        </p:spPr>
        <p:txBody>
          <a:bodyPr/>
          <a:lstStyle/>
          <a:p>
            <a:r>
              <a:rPr lang="en-US" dirty="0"/>
              <a:t>32bit random characters</a:t>
            </a:r>
          </a:p>
          <a:p>
            <a:r>
              <a:rPr lang="en-US" dirty="0"/>
              <a:t>No information (points to)</a:t>
            </a:r>
          </a:p>
          <a:p>
            <a:r>
              <a:rPr lang="en-US" dirty="0"/>
              <a:t>Use when:</a:t>
            </a:r>
          </a:p>
          <a:p>
            <a:pPr lvl="1"/>
            <a:r>
              <a:rPr lang="en-US" dirty="0"/>
              <a:t>No federation in place</a:t>
            </a:r>
          </a:p>
          <a:p>
            <a:pPr lvl="1"/>
            <a:r>
              <a:rPr lang="en-US" dirty="0">
                <a:solidFill>
                  <a:srgbClr val="FF0000"/>
                </a:solidFill>
              </a:rPr>
              <a:t>Connection to issuer is needed</a:t>
            </a:r>
          </a:p>
          <a:p>
            <a:pPr lvl="1"/>
            <a:r>
              <a:rPr lang="en-US" dirty="0"/>
              <a:t>Revoke prior expiration is needed</a:t>
            </a:r>
          </a:p>
          <a:p>
            <a:pPr lvl="1"/>
            <a:endParaRPr lang="en-US" dirty="0"/>
          </a:p>
          <a:p>
            <a:pPr lvl="1"/>
            <a:endParaRPr lang="en-US" dirty="0"/>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58772B62-11B8-4623-B0A8-E44FF347B460}"/>
              </a:ext>
            </a:extLst>
          </p:cNvPr>
          <p:cNvSpPr>
            <a:spLocks noGrp="1"/>
          </p:cNvSpPr>
          <p:nvPr>
            <p:ph type="body" sz="quarter" idx="13"/>
          </p:nvPr>
        </p:nvSpPr>
        <p:spPr>
          <a:xfrm>
            <a:off x="339246" y="1172731"/>
            <a:ext cx="3215014" cy="762000"/>
          </a:xfrm>
        </p:spPr>
        <p:txBody>
          <a:bodyPr/>
          <a:lstStyle/>
          <a:p>
            <a:r>
              <a:rPr lang="en-US" dirty="0"/>
              <a:t>Opaque token</a:t>
            </a:r>
          </a:p>
        </p:txBody>
      </p:sp>
      <p:sp>
        <p:nvSpPr>
          <p:cNvPr id="6" name="Text Placeholder 5">
            <a:extLst>
              <a:ext uri="{FF2B5EF4-FFF2-40B4-BE49-F238E27FC236}">
                <a16:creationId xmlns:a16="http://schemas.microsoft.com/office/drawing/2014/main" id="{690E9744-CB03-4A7D-979E-D4E759B9F64A}"/>
              </a:ext>
            </a:extLst>
          </p:cNvPr>
          <p:cNvSpPr>
            <a:spLocks noGrp="1"/>
          </p:cNvSpPr>
          <p:nvPr>
            <p:ph type="body" sz="quarter" idx="14"/>
          </p:nvPr>
        </p:nvSpPr>
        <p:spPr/>
        <p:txBody>
          <a:bodyPr/>
          <a:lstStyle/>
          <a:p>
            <a:r>
              <a:rPr lang="en-US" dirty="0"/>
              <a:t>JSON structured token </a:t>
            </a:r>
          </a:p>
          <a:p>
            <a:r>
              <a:rPr lang="en-US" dirty="0"/>
              <a:t>Contains information</a:t>
            </a:r>
          </a:p>
          <a:p>
            <a:r>
              <a:rPr lang="en-US" dirty="0"/>
              <a:t>Use when:</a:t>
            </a:r>
          </a:p>
          <a:p>
            <a:pPr lvl="1"/>
            <a:r>
              <a:rPr lang="en-US" dirty="0"/>
              <a:t>federation is desired</a:t>
            </a:r>
          </a:p>
          <a:p>
            <a:pPr lvl="1"/>
            <a:r>
              <a:rPr lang="en-US" dirty="0">
                <a:solidFill>
                  <a:srgbClr val="FF0000"/>
                </a:solidFill>
              </a:rPr>
              <a:t>Asynchronous is required</a:t>
            </a:r>
          </a:p>
          <a:p>
            <a:pPr lvl="1"/>
            <a:r>
              <a:rPr lang="en-US" dirty="0">
                <a:solidFill>
                  <a:srgbClr val="FF0000"/>
                </a:solidFill>
              </a:rPr>
              <a:t>No connection to the token provider/issuer is in place</a:t>
            </a:r>
          </a:p>
          <a:p>
            <a:pPr lvl="1"/>
            <a:r>
              <a:rPr lang="en-US" dirty="0">
                <a:solidFill>
                  <a:srgbClr val="FF0000"/>
                </a:solidFill>
              </a:rPr>
              <a:t>Speed and scale</a:t>
            </a:r>
          </a:p>
          <a:p>
            <a:pPr lvl="1"/>
            <a:r>
              <a:rPr lang="en-US" dirty="0"/>
              <a:t>Pass context on the user</a:t>
            </a:r>
          </a:p>
          <a:p>
            <a:pPr lvl="1"/>
            <a:endParaRPr lang="en-US" dirty="0"/>
          </a:p>
          <a:p>
            <a:pPr lvl="1"/>
            <a:endParaRPr lang="en-US" dirty="0"/>
          </a:p>
          <a:p>
            <a:endParaRPr lang="en-US" dirty="0"/>
          </a:p>
          <a:p>
            <a:endParaRPr lang="en-US" dirty="0"/>
          </a:p>
          <a:p>
            <a:endParaRPr lang="en-US" dirty="0"/>
          </a:p>
        </p:txBody>
      </p:sp>
      <p:sp>
        <p:nvSpPr>
          <p:cNvPr id="7" name="Text Placeholder 4">
            <a:extLst>
              <a:ext uri="{FF2B5EF4-FFF2-40B4-BE49-F238E27FC236}">
                <a16:creationId xmlns:a16="http://schemas.microsoft.com/office/drawing/2014/main" id="{F45EA2D6-9FBA-4D7B-8A5D-A445FD923449}"/>
              </a:ext>
            </a:extLst>
          </p:cNvPr>
          <p:cNvSpPr txBox="1">
            <a:spLocks/>
          </p:cNvSpPr>
          <p:nvPr/>
        </p:nvSpPr>
        <p:spPr>
          <a:xfrm>
            <a:off x="6019800" y="1172731"/>
            <a:ext cx="3215014" cy="762000"/>
          </a:xfrm>
          <a:prstGeom prst="rect">
            <a:avLst/>
          </a:prstGeom>
        </p:spPr>
        <p:txBody>
          <a:bodyPr vert="horz" lIns="155448" tIns="155448" rIns="155448" bIns="155448" rtlCol="0">
            <a:noAutofit/>
          </a:bodyPr>
          <a:lstStyle>
            <a:lvl1pPr marL="0" indent="0" algn="l" defTabSz="914400" rtl="0" eaLnBrk="1" latinLnBrk="0" hangingPunct="1">
              <a:lnSpc>
                <a:spcPct val="90000"/>
              </a:lnSpc>
              <a:spcBef>
                <a:spcPts val="1000"/>
              </a:spcBef>
              <a:buFontTx/>
              <a:buNone/>
              <a:defRPr lang="en-US" sz="3200" b="1" kern="1200">
                <a:gradFill>
                  <a:gsLst>
                    <a:gs pos="0">
                      <a:schemeClr val="accent5"/>
                    </a:gs>
                    <a:gs pos="98000">
                      <a:schemeClr val="accent5"/>
                    </a:gs>
                  </a:gsLst>
                  <a:lin ang="5400000" scaled="1"/>
                </a:gradFill>
                <a:latin typeface="+mn-lt"/>
                <a:ea typeface="+mn-ea"/>
                <a:cs typeface="Arial" panose="020B0604020202020204" pitchFamily="34" charset="0"/>
              </a:defRPr>
            </a:lvl1pPr>
            <a:lvl2pPr marL="685800" indent="-457200" algn="l" defTabSz="914400" rtl="0" eaLnBrk="1" latinLnBrk="0" hangingPunct="1">
              <a:lnSpc>
                <a:spcPct val="90000"/>
              </a:lnSpc>
              <a:spcBef>
                <a:spcPts val="500"/>
              </a:spcBef>
              <a:buFontTx/>
              <a:buNone/>
              <a:defRPr lang="en-US" sz="24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2pPr>
            <a:lvl3pPr marL="0" indent="0" algn="l" defTabSz="914400" rtl="0" eaLnBrk="1" latinLnBrk="0" hangingPunct="1">
              <a:lnSpc>
                <a:spcPct val="90000"/>
              </a:lnSpc>
              <a:spcBef>
                <a:spcPts val="500"/>
              </a:spcBef>
              <a:buFontTx/>
              <a:buNone/>
              <a:defRPr lang="en-US" sz="20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3pPr>
            <a:lvl4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4pPr>
            <a:lvl5pPr marL="0" indent="0" algn="l" defTabSz="914400" rtl="0" eaLnBrk="1" latinLnBrk="0" hangingPunct="1">
              <a:lnSpc>
                <a:spcPct val="90000"/>
              </a:lnSpc>
              <a:spcBef>
                <a:spcPts val="500"/>
              </a:spcBef>
              <a:buFontTx/>
              <a:buNone/>
              <a:defRPr lang="en-US" sz="1800" kern="1200">
                <a:gradFill>
                  <a:gsLst>
                    <a:gs pos="0">
                      <a:schemeClr val="bg1">
                        <a:lumMod val="65000"/>
                      </a:schemeClr>
                    </a:gs>
                    <a:gs pos="100000">
                      <a:schemeClr val="bg1">
                        <a:lumMod val="65000"/>
                      </a:schemeClr>
                    </a:gs>
                  </a:gsLst>
                  <a:lin ang="5400000" scaled="1"/>
                </a:gra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JWT token</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374694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D9D4-E660-461C-9001-AFBF1FB92F5F}"/>
              </a:ext>
            </a:extLst>
          </p:cNvPr>
          <p:cNvSpPr>
            <a:spLocks noGrp="1"/>
          </p:cNvSpPr>
          <p:nvPr>
            <p:ph type="title"/>
          </p:nvPr>
        </p:nvSpPr>
        <p:spPr/>
        <p:txBody>
          <a:bodyPr/>
          <a:lstStyle/>
          <a:p>
            <a:r>
              <a:rPr lang="en-US" dirty="0"/>
              <a:t>JSON Web Token  (JWT) - Explained</a:t>
            </a:r>
          </a:p>
        </p:txBody>
      </p:sp>
      <p:sp>
        <p:nvSpPr>
          <p:cNvPr id="3" name="Footer Placeholder 2">
            <a:extLst>
              <a:ext uri="{FF2B5EF4-FFF2-40B4-BE49-F238E27FC236}">
                <a16:creationId xmlns:a16="http://schemas.microsoft.com/office/drawing/2014/main" id="{E4049FBD-623A-46A6-9715-6CE0F3570F0F}"/>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1419C90-9A0C-4969-9CF7-020F3D16F128}"/>
              </a:ext>
            </a:extLst>
          </p:cNvPr>
          <p:cNvSpPr>
            <a:spLocks noGrp="1"/>
          </p:cNvSpPr>
          <p:nvPr>
            <p:ph type="sldNum" sz="quarter" idx="11"/>
          </p:nvPr>
        </p:nvSpPr>
        <p:spPr/>
        <p:txBody>
          <a:bodyPr/>
          <a:lstStyle/>
          <a:p>
            <a:fld id="{49DF86D6-4B9D-4B83-AF23-D696D3CD110A}" type="slidenum">
              <a:rPr lang="en-US" smtClean="0"/>
              <a:pPr/>
              <a:t>15</a:t>
            </a:fld>
            <a:endParaRPr lang="en-US" dirty="0"/>
          </a:p>
        </p:txBody>
      </p:sp>
      <p:sp>
        <p:nvSpPr>
          <p:cNvPr id="5" name="Text Placeholder 4">
            <a:extLst>
              <a:ext uri="{FF2B5EF4-FFF2-40B4-BE49-F238E27FC236}">
                <a16:creationId xmlns:a16="http://schemas.microsoft.com/office/drawing/2014/main" id="{B44524D8-BE04-4090-9B39-2B4B05BEECCF}"/>
              </a:ext>
            </a:extLst>
          </p:cNvPr>
          <p:cNvSpPr>
            <a:spLocks noGrp="1"/>
          </p:cNvSpPr>
          <p:nvPr>
            <p:ph type="body" sz="quarter" idx="12"/>
          </p:nvPr>
        </p:nvSpPr>
        <p:spPr/>
        <p:txBody>
          <a:bodyPr/>
          <a:lstStyle/>
          <a:p>
            <a:r>
              <a:rPr lang="en-US" dirty="0"/>
              <a:t>JSON Web Token (JWT) is an open standard (</a:t>
            </a:r>
            <a:r>
              <a:rPr lang="en-US" dirty="0">
                <a:hlinkClick r:id="rId3"/>
              </a:rPr>
              <a:t>RFC 7519</a:t>
            </a:r>
            <a:r>
              <a:rPr lang="en-US" dirty="0"/>
              <a:t>)</a:t>
            </a:r>
          </a:p>
          <a:p>
            <a:r>
              <a:rPr lang="en-US" dirty="0">
                <a:solidFill>
                  <a:srgbClr val="FF0000"/>
                </a:solidFill>
              </a:rPr>
              <a:t>Compact</a:t>
            </a:r>
            <a:r>
              <a:rPr lang="en-US" dirty="0"/>
              <a:t> and </a:t>
            </a:r>
            <a:r>
              <a:rPr lang="en-US" dirty="0">
                <a:solidFill>
                  <a:srgbClr val="FF0000"/>
                </a:solidFill>
              </a:rPr>
              <a:t>self-contained</a:t>
            </a:r>
            <a:r>
              <a:rPr lang="en-US" dirty="0"/>
              <a:t> way securing transmitted  information between parties as a JSON object</a:t>
            </a:r>
          </a:p>
          <a:p>
            <a:r>
              <a:rPr lang="en-US" dirty="0"/>
              <a:t>Digitally signed using a secret </a:t>
            </a:r>
          </a:p>
          <a:p>
            <a:r>
              <a:rPr lang="en-US" dirty="0"/>
              <a:t>Can be sent through:</a:t>
            </a:r>
          </a:p>
          <a:p>
            <a:pPr lvl="1"/>
            <a:r>
              <a:rPr lang="en-US" dirty="0"/>
              <a:t>URL POST parameter </a:t>
            </a:r>
          </a:p>
          <a:p>
            <a:pPr lvl="1"/>
            <a:r>
              <a:rPr lang="en-US" dirty="0"/>
              <a:t>HTTP header</a:t>
            </a:r>
          </a:p>
          <a:p>
            <a:endParaRPr lang="en-US" dirty="0"/>
          </a:p>
        </p:txBody>
      </p:sp>
    </p:spTree>
    <p:extLst>
      <p:ext uri="{BB962C8B-B14F-4D97-AF65-F5344CB8AC3E}">
        <p14:creationId xmlns:p14="http://schemas.microsoft.com/office/powerpoint/2010/main" val="212598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1066-AB75-41DD-BD0D-9C668A524E4D}"/>
              </a:ext>
            </a:extLst>
          </p:cNvPr>
          <p:cNvSpPr>
            <a:spLocks noGrp="1"/>
          </p:cNvSpPr>
          <p:nvPr>
            <p:ph type="title"/>
          </p:nvPr>
        </p:nvSpPr>
        <p:spPr/>
        <p:txBody>
          <a:bodyPr/>
          <a:lstStyle/>
          <a:p>
            <a:r>
              <a:rPr lang="en-US" dirty="0"/>
              <a:t>JWT</a:t>
            </a:r>
          </a:p>
        </p:txBody>
      </p:sp>
      <p:sp>
        <p:nvSpPr>
          <p:cNvPr id="3" name="Footer Placeholder 2">
            <a:extLst>
              <a:ext uri="{FF2B5EF4-FFF2-40B4-BE49-F238E27FC236}">
                <a16:creationId xmlns:a16="http://schemas.microsoft.com/office/drawing/2014/main" id="{64FE3476-01E8-4439-9861-4E7C723F0541}"/>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96D0024-C659-41B4-B747-2D833D50608C}"/>
              </a:ext>
            </a:extLst>
          </p:cNvPr>
          <p:cNvSpPr>
            <a:spLocks noGrp="1"/>
          </p:cNvSpPr>
          <p:nvPr>
            <p:ph type="sldNum" sz="quarter" idx="11"/>
          </p:nvPr>
        </p:nvSpPr>
        <p:spPr/>
        <p:txBody>
          <a:bodyPr/>
          <a:lstStyle/>
          <a:p>
            <a:fld id="{49DF86D6-4B9D-4B83-AF23-D696D3CD110A}" type="slidenum">
              <a:rPr lang="en-US" smtClean="0"/>
              <a:pPr/>
              <a:t>16</a:t>
            </a:fld>
            <a:endParaRPr lang="en-US" dirty="0"/>
          </a:p>
        </p:txBody>
      </p:sp>
      <p:sp>
        <p:nvSpPr>
          <p:cNvPr id="5" name="Text Placeholder 4">
            <a:extLst>
              <a:ext uri="{FF2B5EF4-FFF2-40B4-BE49-F238E27FC236}">
                <a16:creationId xmlns:a16="http://schemas.microsoft.com/office/drawing/2014/main" id="{1B354E70-8BC8-4296-BCD6-57482AE720BE}"/>
              </a:ext>
            </a:extLst>
          </p:cNvPr>
          <p:cNvSpPr>
            <a:spLocks noGrp="1"/>
          </p:cNvSpPr>
          <p:nvPr>
            <p:ph type="body" sz="quarter" idx="12"/>
          </p:nvPr>
        </p:nvSpPr>
        <p:spPr/>
        <p:txBody>
          <a:bodyPr/>
          <a:lstStyle/>
          <a:p>
            <a:r>
              <a:rPr lang="en-US" dirty="0"/>
              <a:t>Consist of 3 parts separated by dots </a:t>
            </a:r>
          </a:p>
          <a:p>
            <a:r>
              <a:rPr lang="en-US" dirty="0">
                <a:solidFill>
                  <a:schemeClr val="accent1"/>
                </a:solidFill>
              </a:rPr>
              <a:t>Header</a:t>
            </a:r>
            <a:r>
              <a:rPr lang="en-US" dirty="0"/>
              <a:t> (base64 encoded):</a:t>
            </a:r>
          </a:p>
          <a:p>
            <a:pPr lvl="2"/>
            <a:r>
              <a:rPr lang="en-US" b="0" dirty="0"/>
              <a:t>{ "</a:t>
            </a:r>
            <a:r>
              <a:rPr lang="en-US" b="0" dirty="0" err="1"/>
              <a:t>alg</a:t>
            </a:r>
            <a:r>
              <a:rPr lang="en-US" b="0" dirty="0"/>
              <a:t>": "HS256", "</a:t>
            </a:r>
            <a:r>
              <a:rPr lang="en-US" b="0" dirty="0" err="1"/>
              <a:t>typ</a:t>
            </a:r>
            <a:r>
              <a:rPr lang="en-US" b="0" dirty="0"/>
              <a:t>": "JWT" }</a:t>
            </a:r>
          </a:p>
          <a:p>
            <a:r>
              <a:rPr lang="en-US" dirty="0">
                <a:solidFill>
                  <a:srgbClr val="FF0000"/>
                </a:solidFill>
              </a:rPr>
              <a:t>Payload</a:t>
            </a:r>
            <a:r>
              <a:rPr lang="en-US" dirty="0"/>
              <a:t> (base64 encoded):  </a:t>
            </a:r>
          </a:p>
          <a:p>
            <a:pPr lvl="2"/>
            <a:r>
              <a:rPr lang="en-US" b="0" dirty="0"/>
              <a:t>{ "sub": "1234567890", "name": "John Doe", "admin": true }</a:t>
            </a:r>
          </a:p>
          <a:p>
            <a:r>
              <a:rPr lang="en-US" dirty="0">
                <a:solidFill>
                  <a:schemeClr val="accent2"/>
                </a:solidFill>
              </a:rPr>
              <a:t>Signature</a:t>
            </a:r>
            <a:r>
              <a:rPr lang="en-US" b="0" dirty="0"/>
              <a:t>:</a:t>
            </a:r>
          </a:p>
          <a:p>
            <a:pPr lvl="2"/>
            <a:r>
              <a:rPr lang="en-US" b="0" dirty="0"/>
              <a:t>HMACSHA256(base64UrlEncode(</a:t>
            </a:r>
            <a:r>
              <a:rPr lang="en-US" b="0" dirty="0">
                <a:solidFill>
                  <a:srgbClr val="FF0000"/>
                </a:solidFill>
              </a:rPr>
              <a:t>header</a:t>
            </a:r>
            <a:r>
              <a:rPr lang="en-US" b="0" dirty="0"/>
              <a:t>) + "." + base64UrlEncode(</a:t>
            </a:r>
            <a:r>
              <a:rPr lang="en-US" b="0" dirty="0">
                <a:solidFill>
                  <a:srgbClr val="FF0000"/>
                </a:solidFill>
              </a:rPr>
              <a:t>payload</a:t>
            </a:r>
            <a:r>
              <a:rPr lang="en-US" b="0" dirty="0"/>
              <a:t>), </a:t>
            </a:r>
            <a:r>
              <a:rPr lang="en-US" b="0" dirty="0">
                <a:solidFill>
                  <a:srgbClr val="FF0000"/>
                </a:solidFill>
              </a:rPr>
              <a:t>secret</a:t>
            </a:r>
            <a:r>
              <a:rPr lang="en-US" b="0" dirty="0"/>
              <a:t>)</a:t>
            </a:r>
          </a:p>
          <a:p>
            <a:endParaRPr lang="en-US" dirty="0"/>
          </a:p>
        </p:txBody>
      </p:sp>
      <p:sp>
        <p:nvSpPr>
          <p:cNvPr id="8" name="Rectangle 7">
            <a:extLst>
              <a:ext uri="{FF2B5EF4-FFF2-40B4-BE49-F238E27FC236}">
                <a16:creationId xmlns:a16="http://schemas.microsoft.com/office/drawing/2014/main" id="{6F6D5740-EB64-476E-8964-11059E8AAA88}"/>
              </a:ext>
            </a:extLst>
          </p:cNvPr>
          <p:cNvSpPr/>
          <p:nvPr/>
        </p:nvSpPr>
        <p:spPr>
          <a:xfrm>
            <a:off x="805842" y="4831140"/>
            <a:ext cx="10855890" cy="1569660"/>
          </a:xfrm>
          <a:prstGeom prst="rect">
            <a:avLst/>
          </a:prstGeom>
        </p:spPr>
        <p:txBody>
          <a:bodyPr wrap="square">
            <a:spAutoFit/>
          </a:bodyPr>
          <a:lstStyle/>
          <a:p>
            <a:r>
              <a:rPr lang="en-US" sz="1600" b="1" dirty="0">
                <a:solidFill>
                  <a:srgbClr val="FFFFFF"/>
                </a:solidFill>
                <a:latin typeface="Courier New" panose="02070309020205020404" pitchFamily="49" charset="0"/>
                <a:cs typeface="Courier New" panose="02070309020205020404" pitchFamily="49" charset="0"/>
              </a:rPr>
              <a:t>GET /</a:t>
            </a:r>
            <a:r>
              <a:rPr lang="en-US" sz="1600" b="1" dirty="0" err="1">
                <a:solidFill>
                  <a:srgbClr val="FFFFFF"/>
                </a:solidFill>
                <a:latin typeface="Courier New" panose="02070309020205020404" pitchFamily="49" charset="0"/>
                <a:cs typeface="Courier New" panose="02070309020205020404" pitchFamily="49" charset="0"/>
              </a:rPr>
              <a:t>calandar</a:t>
            </a:r>
            <a:r>
              <a:rPr lang="en-US" sz="1600" b="1" dirty="0">
                <a:solidFill>
                  <a:srgbClr val="FFFFFF"/>
                </a:solidFill>
                <a:latin typeface="Courier New" panose="02070309020205020404" pitchFamily="49" charset="0"/>
                <a:cs typeface="Courier New" panose="02070309020205020404" pitchFamily="49" charset="0"/>
              </a:rPr>
              <a:t>/v1/events </a:t>
            </a:r>
          </a:p>
          <a:p>
            <a:r>
              <a:rPr lang="en-US" sz="1600" b="1" dirty="0">
                <a:solidFill>
                  <a:srgbClr val="FFFFFF"/>
                </a:solidFill>
                <a:latin typeface="Courier New" panose="02070309020205020404" pitchFamily="49" charset="0"/>
                <a:cs typeface="Courier New" panose="02070309020205020404" pitchFamily="49" charset="0"/>
              </a:rPr>
              <a:t>Host​: api.example.com </a:t>
            </a:r>
          </a:p>
          <a:p>
            <a:r>
              <a:rPr lang="en-US" sz="1600" b="1" dirty="0">
                <a:solidFill>
                  <a:srgbClr val="FFFFFF"/>
                </a:solidFill>
                <a:latin typeface="Courier New" panose="02070309020205020404" pitchFamily="49" charset="0"/>
                <a:cs typeface="Courier New" panose="02070309020205020404" pitchFamily="49" charset="0"/>
              </a:rPr>
              <a:t>Authorization: Bearer </a:t>
            </a:r>
            <a:r>
              <a:rPr lang="en-US" sz="1600" b="1" dirty="0">
                <a:solidFill>
                  <a:schemeClr val="accent1"/>
                </a:solidFill>
                <a:latin typeface="Courier New" panose="02070309020205020404" pitchFamily="49" charset="0"/>
                <a:cs typeface="Courier New" panose="02070309020205020404" pitchFamily="49" charset="0"/>
              </a:rPr>
              <a:t>eyJhbGciOiJIUzI1NiIsInR5cCI6IkpXVCJ9.</a:t>
            </a:r>
            <a:r>
              <a:rPr lang="en-US" sz="1600" b="1" dirty="0">
                <a:solidFill>
                  <a:schemeClr val="accent5"/>
                </a:solidFill>
                <a:latin typeface="Courier New" panose="02070309020205020404" pitchFamily="49" charset="0"/>
                <a:cs typeface="Courier New" panose="02070309020205020404" pitchFamily="49" charset="0"/>
              </a:rPr>
              <a:t>eyJpc3MiOiJodHRwczovL2V4YW1wbGUuYXV0aDAuY29tLyIsImF1ZCI6Imh0dHBzOi8vYXBpLmV4YW1wbGUuY29tL2NhbGFuZGFyL3YxLyIsInN1YiI6InVzcl8xMjMiLCJpYXQiOjE0NTg3ODU3OTYsImV4cCI6MTQ1ODg3MjE5Nn0</a:t>
            </a:r>
            <a:r>
              <a:rPr lang="en-US" sz="1600" b="1" dirty="0">
                <a:solidFill>
                  <a:schemeClr val="accent1"/>
                </a:solidFill>
                <a:latin typeface="Courier New" panose="02070309020205020404" pitchFamily="49" charset="0"/>
                <a:cs typeface="Courier New" panose="02070309020205020404" pitchFamily="49" charset="0"/>
              </a:rPr>
              <a:t>.</a:t>
            </a:r>
            <a:r>
              <a:rPr lang="en-US" sz="1600" b="1" dirty="0">
                <a:solidFill>
                  <a:schemeClr val="accent2"/>
                </a:solidFill>
                <a:latin typeface="Courier New" panose="02070309020205020404" pitchFamily="49" charset="0"/>
                <a:cs typeface="Courier New" panose="02070309020205020404" pitchFamily="49" charset="0"/>
              </a:rPr>
              <a:t>CA7eaHjIHz5NxeIJoFK9krqaeZrPLwmMmgI_XiQiIkQ</a:t>
            </a:r>
          </a:p>
        </p:txBody>
      </p:sp>
    </p:spTree>
    <p:extLst>
      <p:ext uri="{BB962C8B-B14F-4D97-AF65-F5344CB8AC3E}">
        <p14:creationId xmlns:p14="http://schemas.microsoft.com/office/powerpoint/2010/main" val="194252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6E5CB-BC39-4147-83E1-94CD303AB3ED}"/>
              </a:ext>
            </a:extLst>
          </p:cNvPr>
          <p:cNvSpPr>
            <a:spLocks noGrp="1"/>
          </p:cNvSpPr>
          <p:nvPr>
            <p:ph type="title"/>
          </p:nvPr>
        </p:nvSpPr>
        <p:spPr/>
        <p:txBody>
          <a:bodyPr/>
          <a:lstStyle/>
          <a:p>
            <a:r>
              <a:rPr lang="en-US" dirty="0"/>
              <a:t>JWT – Encoded / Decoded</a:t>
            </a:r>
          </a:p>
        </p:txBody>
      </p:sp>
      <p:sp>
        <p:nvSpPr>
          <p:cNvPr id="3" name="Footer Placeholder 2">
            <a:extLst>
              <a:ext uri="{FF2B5EF4-FFF2-40B4-BE49-F238E27FC236}">
                <a16:creationId xmlns:a16="http://schemas.microsoft.com/office/drawing/2014/main" id="{E1B731D7-1F54-4A82-8A4D-437ADA217D6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BCCAB671-144B-497A-831D-2295004B5C63}"/>
              </a:ext>
            </a:extLst>
          </p:cNvPr>
          <p:cNvSpPr>
            <a:spLocks noGrp="1"/>
          </p:cNvSpPr>
          <p:nvPr>
            <p:ph type="sldNum" sz="quarter" idx="4"/>
          </p:nvPr>
        </p:nvSpPr>
        <p:spPr/>
        <p:txBody>
          <a:bodyPr/>
          <a:lstStyle/>
          <a:p>
            <a:fld id="{49DF86D6-4B9D-4B83-AF23-D696D3CD110A}" type="slidenum">
              <a:rPr lang="en-US" smtClean="0"/>
              <a:pPr/>
              <a:t>17</a:t>
            </a:fld>
            <a:endParaRPr lang="en-US" dirty="0"/>
          </a:p>
        </p:txBody>
      </p:sp>
      <p:pic>
        <p:nvPicPr>
          <p:cNvPr id="7" name="Picture 6">
            <a:extLst>
              <a:ext uri="{FF2B5EF4-FFF2-40B4-BE49-F238E27FC236}">
                <a16:creationId xmlns:a16="http://schemas.microsoft.com/office/drawing/2014/main" id="{FE5A3DA6-573F-421D-BE61-3E9A7A2DB22C}"/>
              </a:ext>
            </a:extLst>
          </p:cNvPr>
          <p:cNvPicPr>
            <a:picLocks noChangeAspect="1"/>
          </p:cNvPicPr>
          <p:nvPr/>
        </p:nvPicPr>
        <p:blipFill>
          <a:blip r:embed="rId2"/>
          <a:stretch>
            <a:fillRect/>
          </a:stretch>
        </p:blipFill>
        <p:spPr>
          <a:xfrm>
            <a:off x="416172" y="1860198"/>
            <a:ext cx="11471028" cy="3538520"/>
          </a:xfrm>
          <a:prstGeom prst="rect">
            <a:avLst/>
          </a:prstGeom>
        </p:spPr>
      </p:pic>
    </p:spTree>
    <p:extLst>
      <p:ext uri="{BB962C8B-B14F-4D97-AF65-F5344CB8AC3E}">
        <p14:creationId xmlns:p14="http://schemas.microsoft.com/office/powerpoint/2010/main" val="1455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5801076" y="1172731"/>
            <a:ext cx="6297779" cy="28796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a:xfrm>
            <a:off x="304800" y="304801"/>
            <a:ext cx="11887200" cy="867930"/>
          </a:xfrm>
        </p:spPr>
        <p:txBody>
          <a:bodyPr>
            <a:noAutofit/>
          </a:bodyPr>
          <a:lstStyle/>
          <a:p>
            <a:r>
              <a:rPr lang="en-US" sz="2800" dirty="0"/>
              <a:t>OAuth: JSON Web Token (JWT) AS and Client / RS support </a:t>
            </a:r>
            <a:r>
              <a:rPr lang="mr-IN" sz="2800" dirty="0"/>
              <a:t>–</a:t>
            </a:r>
            <a:r>
              <a:rPr lang="en-US" sz="2800" dirty="0"/>
              <a:t> 13.1</a:t>
            </a:r>
            <a:br>
              <a:rPr lang="en-US" sz="2800" dirty="0"/>
            </a:br>
            <a:endParaRPr lang="en-US" sz="1800" i="1" dirty="0"/>
          </a:p>
        </p:txBody>
      </p:sp>
      <p:sp>
        <p:nvSpPr>
          <p:cNvPr id="105" name="TextBox 104"/>
          <p:cNvSpPr txBox="1"/>
          <p:nvPr/>
        </p:nvSpPr>
        <p:spPr bwMode="ltGray">
          <a:xfrm>
            <a:off x="194623" y="2904647"/>
            <a:ext cx="5606452" cy="2284810"/>
          </a:xfrm>
          <a:prstGeom prst="rect">
            <a:avLst/>
          </a:prstGeom>
          <a:noFill/>
          <a:ln w="9525">
            <a:noFill/>
            <a:miter lim="800000"/>
            <a:headEnd/>
            <a:tailEnd/>
          </a:ln>
        </p:spPr>
        <p:txBody>
          <a:bodyPr wrap="square" lIns="91371" tIns="45686" rIns="91371" bIns="45686" rtlCol="0" anchor="t" anchorCtr="0">
            <a:noAutofit/>
          </a:bodyPr>
          <a:lstStyle/>
          <a:p>
            <a:pPr marL="169761" indent="-169761" fontAlgn="base">
              <a:lnSpc>
                <a:spcPct val="90000"/>
              </a:lnSpc>
              <a:spcAft>
                <a:spcPts val="800"/>
              </a:spcAft>
              <a:buFont typeface="Arial" pitchFamily="34" charset="0"/>
              <a:buChar char="•"/>
            </a:pPr>
            <a:r>
              <a:rPr lang="en-US" dirty="0">
                <a:solidFill>
                  <a:schemeClr val="bg2"/>
                </a:solidFill>
              </a:rPr>
              <a:t>JWT tokens for Authorization Server and Client / Resource Server </a:t>
            </a:r>
            <a:r>
              <a:rPr lang="mr-IN" dirty="0">
                <a:solidFill>
                  <a:schemeClr val="bg2"/>
                </a:solidFill>
                <a:latin typeface="Calibri" charset="0"/>
                <a:ea typeface="Calibri" charset="0"/>
                <a:cs typeface="Calibri" charset="0"/>
              </a:rPr>
              <a:t>–</a:t>
            </a:r>
            <a:r>
              <a:rPr lang="en-US" dirty="0">
                <a:solidFill>
                  <a:schemeClr val="bg2"/>
                </a:solidFill>
                <a:latin typeface="Calibri" charset="0"/>
                <a:ea typeface="Calibri" charset="0"/>
                <a:cs typeface="Calibri" charset="0"/>
              </a:rPr>
              <a:t> use digital signatures instead of </a:t>
            </a:r>
            <a:r>
              <a:rPr lang="en-US" dirty="0" err="1">
                <a:solidFill>
                  <a:schemeClr val="bg2"/>
                </a:solidFill>
                <a:latin typeface="Calibri" charset="0"/>
                <a:ea typeface="Calibri" charset="0"/>
                <a:cs typeface="Calibri" charset="0"/>
              </a:rPr>
              <a:t>statefull</a:t>
            </a:r>
            <a:r>
              <a:rPr lang="en-US" dirty="0">
                <a:solidFill>
                  <a:schemeClr val="bg2"/>
                </a:solidFill>
                <a:latin typeface="Calibri" charset="0"/>
                <a:ea typeface="Calibri" charset="0"/>
                <a:cs typeface="Calibri" charset="0"/>
              </a:rPr>
              <a:t> tokens that need validation</a:t>
            </a:r>
            <a:endParaRPr lang="en-US" dirty="0">
              <a:solidFill>
                <a:schemeClr val="bg2"/>
              </a:solidFill>
            </a:endParaRPr>
          </a:p>
          <a:p>
            <a:pPr marL="626961" lvl="1" indent="-169761" fontAlgn="base">
              <a:lnSpc>
                <a:spcPct val="90000"/>
              </a:lnSpc>
              <a:spcAft>
                <a:spcPts val="800"/>
              </a:spcAft>
              <a:buFont typeface="Arial" pitchFamily="34" charset="0"/>
              <a:buChar char="•"/>
            </a:pPr>
            <a:r>
              <a:rPr lang="en-US" sz="1600" dirty="0">
                <a:solidFill>
                  <a:schemeClr val="bg2"/>
                </a:solidFill>
                <a:ea typeface="Calibri" charset="0"/>
                <a:cs typeface="Calibri" charset="0"/>
              </a:rPr>
              <a:t>Access and Refresh Tokens (</a:t>
            </a:r>
            <a:r>
              <a:rPr lang="en-US" sz="1600" dirty="0">
                <a:solidFill>
                  <a:schemeClr val="bg2"/>
                </a:solidFill>
              </a:rPr>
              <a:t>RFC 7519)</a:t>
            </a:r>
            <a:endParaRPr lang="en-US" sz="1600" dirty="0">
              <a:solidFill>
                <a:schemeClr val="bg2"/>
              </a:solidFill>
              <a:ea typeface="Calibri" charset="0"/>
              <a:cs typeface="Calibri" charset="0"/>
            </a:endParaRPr>
          </a:p>
          <a:p>
            <a:pPr marL="626961" lvl="1" indent="-169761" fontAlgn="base">
              <a:lnSpc>
                <a:spcPct val="90000"/>
              </a:lnSpc>
              <a:spcAft>
                <a:spcPts val="800"/>
              </a:spcAft>
              <a:buFont typeface="Arial" pitchFamily="34" charset="0"/>
              <a:buChar char="•"/>
            </a:pPr>
            <a:r>
              <a:rPr lang="en-US" sz="1600" dirty="0">
                <a:solidFill>
                  <a:schemeClr val="bg2"/>
                </a:solidFill>
              </a:rPr>
              <a:t>JWK (RFC 7517) and Well-known end points</a:t>
            </a:r>
          </a:p>
          <a:p>
            <a:pPr marL="626961" lvl="1" indent="-169761" fontAlgn="base">
              <a:lnSpc>
                <a:spcPct val="90000"/>
              </a:lnSpc>
              <a:spcAft>
                <a:spcPts val="800"/>
              </a:spcAft>
              <a:buFont typeface="Arial" pitchFamily="34" charset="0"/>
              <a:buChar char="•"/>
            </a:pPr>
            <a:r>
              <a:rPr lang="en-US" sz="1600" dirty="0">
                <a:solidFill>
                  <a:schemeClr val="bg2"/>
                </a:solidFill>
              </a:rPr>
              <a:t>Support for signing JWS (RFC 7515)</a:t>
            </a:r>
          </a:p>
          <a:p>
            <a:pPr marL="626961" lvl="1" indent="-169761" fontAlgn="base">
              <a:lnSpc>
                <a:spcPct val="90000"/>
              </a:lnSpc>
              <a:spcAft>
                <a:spcPts val="800"/>
              </a:spcAft>
              <a:buFont typeface="Arial" pitchFamily="34" charset="0"/>
              <a:buChar char="•"/>
            </a:pPr>
            <a:r>
              <a:rPr lang="en-US" sz="1600" dirty="0">
                <a:solidFill>
                  <a:schemeClr val="bg2"/>
                </a:solidFill>
              </a:rPr>
              <a:t>Support for asymmetric key rotation</a:t>
            </a:r>
          </a:p>
          <a:p>
            <a:pPr marL="169761" indent="-169761" fontAlgn="base">
              <a:lnSpc>
                <a:spcPct val="90000"/>
              </a:lnSpc>
              <a:spcAft>
                <a:spcPts val="800"/>
              </a:spcAft>
              <a:buFont typeface="Arial" pitchFamily="34" charset="0"/>
              <a:buChar char="•"/>
            </a:pPr>
            <a:r>
              <a:rPr lang="en-US" sz="1600" dirty="0">
                <a:solidFill>
                  <a:schemeClr val="bg2"/>
                </a:solidFill>
              </a:rPr>
              <a:t>Built-in AS provider support for JWT: Azure AD, ADFS, Amazon, F5, FB, Google, or a custom provider</a:t>
            </a:r>
          </a:p>
          <a:p>
            <a:pPr marL="626961" lvl="1" indent="-169761" fontAlgn="base">
              <a:lnSpc>
                <a:spcPct val="90000"/>
              </a:lnSpc>
              <a:spcAft>
                <a:spcPts val="800"/>
              </a:spcAft>
              <a:buFont typeface="Arial" pitchFamily="34" charset="0"/>
              <a:buChar char="•"/>
            </a:pPr>
            <a:endParaRPr lang="en-US" sz="1600" dirty="0">
              <a:solidFill>
                <a:schemeClr val="bg2"/>
              </a:solidFill>
              <a:ea typeface="Calibri" charset="0"/>
              <a:cs typeface="Calibri" charset="0"/>
            </a:endParaRPr>
          </a:p>
          <a:p>
            <a:pPr marL="626961" lvl="1" indent="-169761" fontAlgn="base">
              <a:lnSpc>
                <a:spcPct val="90000"/>
              </a:lnSpc>
              <a:spcAft>
                <a:spcPts val="800"/>
              </a:spcAft>
              <a:buFont typeface="Arial" pitchFamily="34" charset="0"/>
              <a:buChar char="•"/>
            </a:pPr>
            <a:endParaRPr lang="en-US" dirty="0">
              <a:solidFill>
                <a:schemeClr val="bg2"/>
              </a:solidFill>
              <a:latin typeface="Calibri" charset="0"/>
              <a:ea typeface="Calibri" charset="0"/>
              <a:cs typeface="Calibri" charset="0"/>
            </a:endParaRPr>
          </a:p>
          <a:p>
            <a:pPr marL="169761" indent="-169761" fontAlgn="base">
              <a:lnSpc>
                <a:spcPct val="90000"/>
              </a:lnSpc>
              <a:spcAft>
                <a:spcPts val="800"/>
              </a:spcAft>
              <a:buFont typeface="Arial" pitchFamily="34" charset="0"/>
              <a:buChar char="•"/>
            </a:pPr>
            <a:endParaRPr lang="en-US" dirty="0">
              <a:solidFill>
                <a:srgbClr val="FFFFFF"/>
              </a:solidFill>
              <a:latin typeface="Calibri" charset="0"/>
              <a:ea typeface="Calibri" charset="0"/>
              <a:cs typeface="Calibri" charset="0"/>
            </a:endParaRPr>
          </a:p>
        </p:txBody>
      </p:sp>
      <p:sp>
        <p:nvSpPr>
          <p:cNvPr id="10" name="TextBox 9"/>
          <p:cNvSpPr txBox="1"/>
          <p:nvPr/>
        </p:nvSpPr>
        <p:spPr>
          <a:xfrm>
            <a:off x="5801075" y="4699640"/>
            <a:ext cx="6390925" cy="590931"/>
          </a:xfrm>
          <a:prstGeom prst="rect">
            <a:avLst/>
          </a:prstGeom>
          <a:noFill/>
        </p:spPr>
        <p:txBody>
          <a:bodyPr wrap="square" lIns="155448" tIns="155448" rIns="155448" bIns="155448" rtlCol="0">
            <a:spAutoFit/>
          </a:bodyPr>
          <a:lstStyle/>
          <a:p>
            <a:pPr marL="342900" indent="-342900">
              <a:buFont typeface="Wingdings" charset="2"/>
              <a:buChar char="§"/>
            </a:pPr>
            <a:r>
              <a:rPr lang="en-US" dirty="0">
                <a:solidFill>
                  <a:srgbClr val="FFFFFF"/>
                </a:solidFill>
                <a:ea typeface="Calibri" charset="0"/>
                <a:cs typeface="Calibri" charset="0"/>
              </a:rPr>
              <a:t>Mobile App authorization for a real estate franchise</a:t>
            </a:r>
          </a:p>
        </p:txBody>
      </p:sp>
      <p:sp>
        <p:nvSpPr>
          <p:cNvPr id="59" name="Rectangle 58"/>
          <p:cNvSpPr/>
          <p:nvPr/>
        </p:nvSpPr>
        <p:spPr>
          <a:xfrm>
            <a:off x="5818940" y="4262990"/>
            <a:ext cx="5549977" cy="461487"/>
          </a:xfrm>
          <a:prstGeom prst="rect">
            <a:avLst/>
          </a:prstGeom>
          <a:solidFill>
            <a:schemeClr val="accent4">
              <a:lumMod val="60000"/>
              <a:lumOff val="40000"/>
            </a:schemeClr>
          </a:solidFill>
          <a:ln w="25400">
            <a:noFill/>
            <a:miter lim="800000"/>
          </a:ln>
          <a:effectLst>
            <a:outerShdw blurRad="50800" dist="38100" dir="2700000" algn="t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spAutoFit/>
          </a:bodyPr>
          <a:lstStyle/>
          <a:p>
            <a:pPr algn="ctr"/>
            <a:r>
              <a:rPr lang="en-US" sz="2399" b="1" dirty="0">
                <a:ln>
                  <a:solidFill>
                    <a:schemeClr val="bg1">
                      <a:alpha val="1000"/>
                    </a:schemeClr>
                  </a:solidFill>
                </a:ln>
                <a:latin typeface="+mj-lt"/>
              </a:rPr>
              <a:t>Use Case Examples</a:t>
            </a:r>
            <a:endParaRPr lang="en-US" sz="1799" b="1" dirty="0">
              <a:ln>
                <a:solidFill>
                  <a:schemeClr val="bg1">
                    <a:alpha val="1000"/>
                  </a:schemeClr>
                </a:solidFill>
              </a:ln>
              <a:latin typeface="+mj-lt"/>
            </a:endParaRPr>
          </a:p>
        </p:txBody>
      </p:sp>
      <p:sp>
        <p:nvSpPr>
          <p:cNvPr id="211" name="Rectangle 210"/>
          <p:cNvSpPr/>
          <p:nvPr/>
        </p:nvSpPr>
        <p:spPr>
          <a:xfrm>
            <a:off x="180127" y="2331333"/>
            <a:ext cx="5549977" cy="461487"/>
          </a:xfrm>
          <a:prstGeom prst="rect">
            <a:avLst/>
          </a:prstGeom>
          <a:solidFill>
            <a:srgbClr val="FF0000"/>
          </a:solidFill>
          <a:ln w="25400" cap="flat" cmpd="sng" algn="ctr">
            <a:noFill/>
            <a:prstDash val="solid"/>
            <a:miter lim="800000"/>
          </a:ln>
          <a:effectLst>
            <a:outerShdw blurRad="50800" dist="38100" dir="2700000" algn="tl" rotWithShape="0">
              <a:prstClr val="black">
                <a:alpha val="40000"/>
              </a:prstClr>
            </a:outerShdw>
          </a:effectLst>
          <a:scene3d>
            <a:camera prst="orthographicFront"/>
            <a:lightRig rig="threePt" dir="t"/>
          </a:scene3d>
          <a:sp3d>
            <a:bevelT prst="angle"/>
          </a:sp3d>
        </p:spPr>
        <p:txBody>
          <a:bodyPr rot="0" spcFirstLastPara="0" vertOverflow="overflow" horzOverflow="overflow" vert="horz" wrap="square" lIns="0" tIns="45708" rIns="0" bIns="45708"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99" b="1" i="0" u="none" strike="noStrike" kern="0" cap="none" spc="0" normalizeH="0" baseline="0" noProof="0" dirty="0">
                <a:ln>
                  <a:solidFill>
                    <a:srgbClr val="FFFFFF">
                      <a:alpha val="1000"/>
                    </a:srgbClr>
                  </a:solidFill>
                </a:ln>
                <a:solidFill>
                  <a:srgbClr val="FFFFFF"/>
                </a:solidFill>
                <a:effectLst/>
                <a:uLnTx/>
                <a:uFillTx/>
                <a:latin typeface="Arial"/>
                <a:ea typeface=""/>
                <a:cs typeface=""/>
              </a:rPr>
              <a:t>APM Solution</a:t>
            </a:r>
            <a:endParaRPr kumimoji="0" lang="en-US" sz="1799" b="1" i="0" u="none" strike="noStrike" kern="0" cap="none" spc="0" normalizeH="0" baseline="0" noProof="0" dirty="0">
              <a:ln>
                <a:solidFill>
                  <a:srgbClr val="FFFFFF">
                    <a:alpha val="1000"/>
                  </a:srgbClr>
                </a:solidFill>
              </a:ln>
              <a:solidFill>
                <a:srgbClr val="FFFFFF"/>
              </a:solidFill>
              <a:effectLst/>
              <a:uLnTx/>
              <a:uFillTx/>
              <a:latin typeface="Arial"/>
              <a:ea typeface=""/>
              <a:cs typeface=""/>
            </a:endParaRPr>
          </a:p>
        </p:txBody>
      </p:sp>
      <p:pic>
        <p:nvPicPr>
          <p:cNvPr id="47" name="Picture 46" descr="P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0156" y="1335261"/>
            <a:ext cx="286248" cy="340276"/>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433" y="1245718"/>
            <a:ext cx="487824" cy="523541"/>
          </a:xfrm>
          <a:prstGeom prst="rect">
            <a:avLst/>
          </a:prstGeom>
        </p:spPr>
      </p:pic>
      <p:sp>
        <p:nvSpPr>
          <p:cNvPr id="50" name="TextBox 49"/>
          <p:cNvSpPr txBox="1"/>
          <p:nvPr/>
        </p:nvSpPr>
        <p:spPr>
          <a:xfrm>
            <a:off x="6996511" y="1297185"/>
            <a:ext cx="810664" cy="718419"/>
          </a:xfrm>
          <a:prstGeom prst="rect">
            <a:avLst/>
          </a:prstGeom>
          <a:noFill/>
        </p:spPr>
        <p:txBody>
          <a:bodyPr wrap="none" lIns="0" tIns="0" rIns="0" bIns="0" rtlCol="0">
            <a:noAutofit/>
          </a:bodyPr>
          <a:lstStyle/>
          <a:p>
            <a:pPr>
              <a:lnSpc>
                <a:spcPct val="90000"/>
              </a:lnSpc>
              <a:spcAft>
                <a:spcPts val="600"/>
              </a:spcAft>
            </a:pPr>
            <a:r>
              <a:rPr lang="en-US" sz="1000" b="1">
                <a:solidFill>
                  <a:srgbClr val="FFFFFF"/>
                </a:solidFill>
                <a:effectLst>
                  <a:outerShdw blurRad="38100" dist="25400" dir="2700000" algn="tl">
                    <a:srgbClr val="000000">
                      <a:alpha val="0"/>
                    </a:srgbClr>
                  </a:outerShdw>
                </a:effectLst>
              </a:rPr>
              <a:t>Any </a:t>
            </a:r>
          </a:p>
          <a:p>
            <a:pPr>
              <a:lnSpc>
                <a:spcPct val="90000"/>
              </a:lnSpc>
              <a:spcAft>
                <a:spcPts val="600"/>
              </a:spcAft>
            </a:pPr>
            <a:r>
              <a:rPr lang="en-US" sz="1000" b="1">
                <a:solidFill>
                  <a:srgbClr val="FFFFFF"/>
                </a:solidFill>
                <a:effectLst>
                  <a:outerShdw blurRad="38100" dist="25400" dir="2700000" algn="tl">
                    <a:srgbClr val="000000">
                      <a:alpha val="0"/>
                    </a:srgbClr>
                  </a:outerShdw>
                </a:effectLst>
              </a:rPr>
              <a:t>IDP</a:t>
            </a:r>
          </a:p>
        </p:txBody>
      </p:sp>
      <p:sp>
        <p:nvSpPr>
          <p:cNvPr id="51" name="Freeform 52"/>
          <p:cNvSpPr>
            <a:spLocks noEditPoints="1"/>
          </p:cNvSpPr>
          <p:nvPr/>
        </p:nvSpPr>
        <p:spPr bwMode="auto">
          <a:xfrm>
            <a:off x="11194445" y="1330681"/>
            <a:ext cx="307166" cy="455074"/>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D4F53"/>
              </a:solidFill>
            </a:endParaRPr>
          </a:p>
        </p:txBody>
      </p:sp>
      <p:sp>
        <p:nvSpPr>
          <p:cNvPr id="52" name="TextBox 51"/>
          <p:cNvSpPr txBox="1"/>
          <p:nvPr/>
        </p:nvSpPr>
        <p:spPr>
          <a:xfrm>
            <a:off x="10854891" y="1853031"/>
            <a:ext cx="934304" cy="235668"/>
          </a:xfrm>
          <a:prstGeom prst="rect">
            <a:avLst/>
          </a:prstGeom>
          <a:noFill/>
        </p:spPr>
        <p:txBody>
          <a:bodyPr wrap="square" rtlCol="0">
            <a:spAutoFit/>
          </a:bodyPr>
          <a:lstStyle/>
          <a:p>
            <a:pPr algn="ctr">
              <a:lnSpc>
                <a:spcPct val="90000"/>
              </a:lnSpc>
            </a:pPr>
            <a:r>
              <a:rPr lang="en-US" sz="1000" b="1">
                <a:solidFill>
                  <a:srgbClr val="4D4F53"/>
                </a:solidFill>
                <a:latin typeface="Franklin Gothic Book"/>
                <a:cs typeface="Franklin Gothic Book"/>
              </a:rPr>
              <a:t>AAA Server</a:t>
            </a:r>
          </a:p>
        </p:txBody>
      </p:sp>
      <p:sp>
        <p:nvSpPr>
          <p:cNvPr id="53" name="TextBox 52"/>
          <p:cNvSpPr txBox="1"/>
          <p:nvPr/>
        </p:nvSpPr>
        <p:spPr>
          <a:xfrm>
            <a:off x="10483421" y="1319242"/>
            <a:ext cx="445073" cy="246221"/>
          </a:xfrm>
          <a:prstGeom prst="rect">
            <a:avLst/>
          </a:prstGeom>
          <a:noFill/>
        </p:spPr>
        <p:txBody>
          <a:bodyPr wrap="square" rtlCol="0">
            <a:spAutoFit/>
          </a:bodyPr>
          <a:lstStyle/>
          <a:p>
            <a:pPr algn="ctr"/>
            <a:r>
              <a:rPr lang="en-US" sz="1000" b="1" dirty="0">
                <a:solidFill>
                  <a:srgbClr val="4D4F53"/>
                </a:solidFill>
              </a:rPr>
              <a:t>(1b)</a:t>
            </a:r>
          </a:p>
        </p:txBody>
      </p:sp>
      <p:cxnSp>
        <p:nvCxnSpPr>
          <p:cNvPr id="54" name="Straight Arrow Connector 53"/>
          <p:cNvCxnSpPr/>
          <p:nvPr/>
        </p:nvCxnSpPr>
        <p:spPr>
          <a:xfrm>
            <a:off x="10415554" y="1529727"/>
            <a:ext cx="60407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5" name="Freeform 52"/>
          <p:cNvSpPr>
            <a:spLocks noEditPoints="1"/>
          </p:cNvSpPr>
          <p:nvPr/>
        </p:nvSpPr>
        <p:spPr bwMode="auto">
          <a:xfrm>
            <a:off x="6261528" y="1344179"/>
            <a:ext cx="307168" cy="455074"/>
          </a:xfrm>
          <a:custGeom>
            <a:avLst/>
            <a:gdLst>
              <a:gd name="T0" fmla="*/ 298 w 341"/>
              <a:gd name="T1" fmla="*/ 0 h 523"/>
              <a:gd name="T2" fmla="*/ 42 w 341"/>
              <a:gd name="T3" fmla="*/ 0 h 523"/>
              <a:gd name="T4" fmla="*/ 0 w 341"/>
              <a:gd name="T5" fmla="*/ 43 h 523"/>
              <a:gd name="T6" fmla="*/ 0 w 341"/>
              <a:gd name="T7" fmla="*/ 480 h 523"/>
              <a:gd name="T8" fmla="*/ 42 w 341"/>
              <a:gd name="T9" fmla="*/ 523 h 523"/>
              <a:gd name="T10" fmla="*/ 298 w 341"/>
              <a:gd name="T11" fmla="*/ 523 h 523"/>
              <a:gd name="T12" fmla="*/ 341 w 341"/>
              <a:gd name="T13" fmla="*/ 480 h 523"/>
              <a:gd name="T14" fmla="*/ 341 w 341"/>
              <a:gd name="T15" fmla="*/ 43 h 523"/>
              <a:gd name="T16" fmla="*/ 298 w 341"/>
              <a:gd name="T17" fmla="*/ 0 h 523"/>
              <a:gd name="T18" fmla="*/ 255 w 341"/>
              <a:gd name="T19" fmla="*/ 73 h 523"/>
              <a:gd name="T20" fmla="*/ 278 w 341"/>
              <a:gd name="T21" fmla="*/ 50 h 523"/>
              <a:gd name="T22" fmla="*/ 301 w 341"/>
              <a:gd name="T23" fmla="*/ 73 h 523"/>
              <a:gd name="T24" fmla="*/ 301 w 341"/>
              <a:gd name="T25" fmla="*/ 137 h 523"/>
              <a:gd name="T26" fmla="*/ 278 w 341"/>
              <a:gd name="T27" fmla="*/ 160 h 523"/>
              <a:gd name="T28" fmla="*/ 255 w 341"/>
              <a:gd name="T29" fmla="*/ 137 h 523"/>
              <a:gd name="T30" fmla="*/ 255 w 341"/>
              <a:gd name="T31" fmla="*/ 73 h 523"/>
              <a:gd name="T32" fmla="*/ 298 w 341"/>
              <a:gd name="T33" fmla="*/ 461 h 523"/>
              <a:gd name="T34" fmla="*/ 43 w 341"/>
              <a:gd name="T35" fmla="*/ 461 h 523"/>
              <a:gd name="T36" fmla="*/ 32 w 341"/>
              <a:gd name="T37" fmla="*/ 450 h 523"/>
              <a:gd name="T38" fmla="*/ 43 w 341"/>
              <a:gd name="T39" fmla="*/ 439 h 523"/>
              <a:gd name="T40" fmla="*/ 298 w 341"/>
              <a:gd name="T41" fmla="*/ 439 h 523"/>
              <a:gd name="T42" fmla="*/ 308 w 341"/>
              <a:gd name="T43" fmla="*/ 450 h 523"/>
              <a:gd name="T44" fmla="*/ 298 w 341"/>
              <a:gd name="T45" fmla="*/ 461 h 523"/>
              <a:gd name="T46" fmla="*/ 298 w 341"/>
              <a:gd name="T47" fmla="*/ 397 h 523"/>
              <a:gd name="T48" fmla="*/ 43 w 341"/>
              <a:gd name="T49" fmla="*/ 397 h 523"/>
              <a:gd name="T50" fmla="*/ 32 w 341"/>
              <a:gd name="T51" fmla="*/ 386 h 523"/>
              <a:gd name="T52" fmla="*/ 43 w 341"/>
              <a:gd name="T53" fmla="*/ 375 h 523"/>
              <a:gd name="T54" fmla="*/ 298 w 341"/>
              <a:gd name="T55" fmla="*/ 375 h 523"/>
              <a:gd name="T56" fmla="*/ 308 w 341"/>
              <a:gd name="T57" fmla="*/ 386 h 523"/>
              <a:gd name="T58" fmla="*/ 298 w 341"/>
              <a:gd name="T59" fmla="*/ 397 h 523"/>
              <a:gd name="T60" fmla="*/ 298 w 341"/>
              <a:gd name="T61" fmla="*/ 332 h 523"/>
              <a:gd name="T62" fmla="*/ 43 w 341"/>
              <a:gd name="T63" fmla="*/ 332 h 523"/>
              <a:gd name="T64" fmla="*/ 32 w 341"/>
              <a:gd name="T65" fmla="*/ 322 h 523"/>
              <a:gd name="T66" fmla="*/ 43 w 341"/>
              <a:gd name="T67" fmla="*/ 311 h 523"/>
              <a:gd name="T68" fmla="*/ 298 w 341"/>
              <a:gd name="T69" fmla="*/ 311 h 523"/>
              <a:gd name="T70" fmla="*/ 308 w 341"/>
              <a:gd name="T71" fmla="*/ 322 h 523"/>
              <a:gd name="T72" fmla="*/ 298 w 341"/>
              <a:gd name="T73" fmla="*/ 332 h 523"/>
              <a:gd name="T74" fmla="*/ 298 w 341"/>
              <a:gd name="T75" fmla="*/ 268 h 523"/>
              <a:gd name="T76" fmla="*/ 43 w 341"/>
              <a:gd name="T77" fmla="*/ 268 h 523"/>
              <a:gd name="T78" fmla="*/ 32 w 341"/>
              <a:gd name="T79" fmla="*/ 258 h 523"/>
              <a:gd name="T80" fmla="*/ 43 w 341"/>
              <a:gd name="T81" fmla="*/ 247 h 523"/>
              <a:gd name="T82" fmla="*/ 298 w 341"/>
              <a:gd name="T83" fmla="*/ 247 h 523"/>
              <a:gd name="T84" fmla="*/ 308 w 341"/>
              <a:gd name="T85" fmla="*/ 258 h 523"/>
              <a:gd name="T86" fmla="*/ 298 w 341"/>
              <a:gd name="T87" fmla="*/ 26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1" h="523">
                <a:moveTo>
                  <a:pt x="298" y="0"/>
                </a:moveTo>
                <a:cubicBezTo>
                  <a:pt x="42" y="0"/>
                  <a:pt x="42" y="0"/>
                  <a:pt x="42" y="0"/>
                </a:cubicBezTo>
                <a:cubicBezTo>
                  <a:pt x="19" y="0"/>
                  <a:pt x="0" y="20"/>
                  <a:pt x="0" y="43"/>
                </a:cubicBezTo>
                <a:cubicBezTo>
                  <a:pt x="0" y="480"/>
                  <a:pt x="0" y="480"/>
                  <a:pt x="0" y="480"/>
                </a:cubicBezTo>
                <a:cubicBezTo>
                  <a:pt x="0" y="504"/>
                  <a:pt x="19" y="523"/>
                  <a:pt x="42" y="523"/>
                </a:cubicBezTo>
                <a:cubicBezTo>
                  <a:pt x="298" y="523"/>
                  <a:pt x="298" y="523"/>
                  <a:pt x="298" y="523"/>
                </a:cubicBezTo>
                <a:cubicBezTo>
                  <a:pt x="322" y="523"/>
                  <a:pt x="341" y="504"/>
                  <a:pt x="341" y="480"/>
                </a:cubicBezTo>
                <a:cubicBezTo>
                  <a:pt x="341" y="43"/>
                  <a:pt x="341" y="43"/>
                  <a:pt x="341" y="43"/>
                </a:cubicBezTo>
                <a:cubicBezTo>
                  <a:pt x="341" y="20"/>
                  <a:pt x="322" y="0"/>
                  <a:pt x="298" y="0"/>
                </a:cubicBezTo>
                <a:close/>
                <a:moveTo>
                  <a:pt x="255" y="73"/>
                </a:moveTo>
                <a:cubicBezTo>
                  <a:pt x="255" y="60"/>
                  <a:pt x="266" y="50"/>
                  <a:pt x="278" y="50"/>
                </a:cubicBezTo>
                <a:cubicBezTo>
                  <a:pt x="291" y="50"/>
                  <a:pt x="301" y="60"/>
                  <a:pt x="301" y="73"/>
                </a:cubicBezTo>
                <a:cubicBezTo>
                  <a:pt x="301" y="137"/>
                  <a:pt x="301" y="137"/>
                  <a:pt x="301" y="137"/>
                </a:cubicBezTo>
                <a:cubicBezTo>
                  <a:pt x="301" y="149"/>
                  <a:pt x="291" y="160"/>
                  <a:pt x="278" y="160"/>
                </a:cubicBezTo>
                <a:cubicBezTo>
                  <a:pt x="266" y="160"/>
                  <a:pt x="255" y="149"/>
                  <a:pt x="255" y="137"/>
                </a:cubicBezTo>
                <a:lnTo>
                  <a:pt x="255" y="73"/>
                </a:lnTo>
                <a:close/>
                <a:moveTo>
                  <a:pt x="298" y="461"/>
                </a:moveTo>
                <a:cubicBezTo>
                  <a:pt x="43" y="461"/>
                  <a:pt x="43" y="461"/>
                  <a:pt x="43" y="461"/>
                </a:cubicBezTo>
                <a:cubicBezTo>
                  <a:pt x="37" y="461"/>
                  <a:pt x="32" y="456"/>
                  <a:pt x="32" y="450"/>
                </a:cubicBezTo>
                <a:cubicBezTo>
                  <a:pt x="32" y="444"/>
                  <a:pt x="37" y="439"/>
                  <a:pt x="43" y="439"/>
                </a:cubicBezTo>
                <a:cubicBezTo>
                  <a:pt x="298" y="439"/>
                  <a:pt x="298" y="439"/>
                  <a:pt x="298" y="439"/>
                </a:cubicBezTo>
                <a:cubicBezTo>
                  <a:pt x="304" y="439"/>
                  <a:pt x="308" y="444"/>
                  <a:pt x="308" y="450"/>
                </a:cubicBezTo>
                <a:cubicBezTo>
                  <a:pt x="308" y="456"/>
                  <a:pt x="304" y="461"/>
                  <a:pt x="298" y="461"/>
                </a:cubicBezTo>
                <a:close/>
                <a:moveTo>
                  <a:pt x="298" y="397"/>
                </a:moveTo>
                <a:cubicBezTo>
                  <a:pt x="43" y="397"/>
                  <a:pt x="43" y="397"/>
                  <a:pt x="43" y="397"/>
                </a:cubicBezTo>
                <a:cubicBezTo>
                  <a:pt x="37" y="397"/>
                  <a:pt x="32" y="392"/>
                  <a:pt x="32" y="386"/>
                </a:cubicBezTo>
                <a:cubicBezTo>
                  <a:pt x="32" y="380"/>
                  <a:pt x="37" y="375"/>
                  <a:pt x="43" y="375"/>
                </a:cubicBezTo>
                <a:cubicBezTo>
                  <a:pt x="298" y="375"/>
                  <a:pt x="298" y="375"/>
                  <a:pt x="298" y="375"/>
                </a:cubicBezTo>
                <a:cubicBezTo>
                  <a:pt x="304" y="375"/>
                  <a:pt x="308" y="380"/>
                  <a:pt x="308" y="386"/>
                </a:cubicBezTo>
                <a:cubicBezTo>
                  <a:pt x="308" y="392"/>
                  <a:pt x="304" y="397"/>
                  <a:pt x="298" y="397"/>
                </a:cubicBezTo>
                <a:close/>
                <a:moveTo>
                  <a:pt x="298" y="332"/>
                </a:moveTo>
                <a:cubicBezTo>
                  <a:pt x="43" y="332"/>
                  <a:pt x="43" y="332"/>
                  <a:pt x="43" y="332"/>
                </a:cubicBezTo>
                <a:cubicBezTo>
                  <a:pt x="37" y="332"/>
                  <a:pt x="32" y="328"/>
                  <a:pt x="32" y="322"/>
                </a:cubicBezTo>
                <a:cubicBezTo>
                  <a:pt x="32" y="316"/>
                  <a:pt x="37" y="311"/>
                  <a:pt x="43" y="311"/>
                </a:cubicBezTo>
                <a:cubicBezTo>
                  <a:pt x="298" y="311"/>
                  <a:pt x="298" y="311"/>
                  <a:pt x="298" y="311"/>
                </a:cubicBezTo>
                <a:cubicBezTo>
                  <a:pt x="304" y="311"/>
                  <a:pt x="308" y="316"/>
                  <a:pt x="308" y="322"/>
                </a:cubicBezTo>
                <a:cubicBezTo>
                  <a:pt x="308" y="328"/>
                  <a:pt x="304" y="332"/>
                  <a:pt x="298" y="332"/>
                </a:cubicBezTo>
                <a:close/>
                <a:moveTo>
                  <a:pt x="298" y="268"/>
                </a:moveTo>
                <a:cubicBezTo>
                  <a:pt x="43" y="268"/>
                  <a:pt x="43" y="268"/>
                  <a:pt x="43" y="268"/>
                </a:cubicBezTo>
                <a:cubicBezTo>
                  <a:pt x="37" y="268"/>
                  <a:pt x="32" y="263"/>
                  <a:pt x="32" y="258"/>
                </a:cubicBezTo>
                <a:cubicBezTo>
                  <a:pt x="32" y="252"/>
                  <a:pt x="37" y="247"/>
                  <a:pt x="43" y="247"/>
                </a:cubicBezTo>
                <a:cubicBezTo>
                  <a:pt x="298" y="247"/>
                  <a:pt x="298" y="247"/>
                  <a:pt x="298" y="247"/>
                </a:cubicBezTo>
                <a:cubicBezTo>
                  <a:pt x="304" y="247"/>
                  <a:pt x="308" y="252"/>
                  <a:pt x="308" y="258"/>
                </a:cubicBezTo>
                <a:cubicBezTo>
                  <a:pt x="308" y="263"/>
                  <a:pt x="304" y="268"/>
                  <a:pt x="298" y="268"/>
                </a:cubicBezTo>
                <a:close/>
              </a:path>
            </a:pathLst>
          </a:custGeom>
          <a:solidFill>
            <a:srgbClr val="4D4D4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D4F53"/>
              </a:solidFill>
            </a:endParaRPr>
          </a:p>
        </p:txBody>
      </p:sp>
      <p:sp>
        <p:nvSpPr>
          <p:cNvPr id="56" name="TextBox 55"/>
          <p:cNvSpPr txBox="1"/>
          <p:nvPr/>
        </p:nvSpPr>
        <p:spPr>
          <a:xfrm>
            <a:off x="5950747" y="1846734"/>
            <a:ext cx="934305" cy="235668"/>
          </a:xfrm>
          <a:prstGeom prst="rect">
            <a:avLst/>
          </a:prstGeom>
          <a:noFill/>
        </p:spPr>
        <p:txBody>
          <a:bodyPr wrap="square" rtlCol="0">
            <a:spAutoFit/>
          </a:bodyPr>
          <a:lstStyle/>
          <a:p>
            <a:pPr algn="ctr">
              <a:lnSpc>
                <a:spcPct val="90000"/>
              </a:lnSpc>
            </a:pPr>
            <a:r>
              <a:rPr lang="en-US" sz="1000" b="1">
                <a:solidFill>
                  <a:srgbClr val="4D4F53"/>
                </a:solidFill>
                <a:latin typeface="Franklin Gothic Book"/>
                <a:cs typeface="Franklin Gothic Book"/>
              </a:rPr>
              <a:t>AAA Server</a:t>
            </a:r>
          </a:p>
        </p:txBody>
      </p:sp>
      <p:sp>
        <p:nvSpPr>
          <p:cNvPr id="57" name="TextBox 56"/>
          <p:cNvSpPr txBox="1"/>
          <p:nvPr/>
        </p:nvSpPr>
        <p:spPr>
          <a:xfrm>
            <a:off x="6787874" y="1309825"/>
            <a:ext cx="537451" cy="246221"/>
          </a:xfrm>
          <a:prstGeom prst="rect">
            <a:avLst/>
          </a:prstGeom>
          <a:noFill/>
        </p:spPr>
        <p:txBody>
          <a:bodyPr wrap="square" rtlCol="0">
            <a:spAutoFit/>
          </a:bodyPr>
          <a:lstStyle/>
          <a:p>
            <a:pPr algn="ctr"/>
            <a:r>
              <a:rPr lang="en-US" sz="1000" b="1" dirty="0">
                <a:solidFill>
                  <a:srgbClr val="4D4F53"/>
                </a:solidFill>
              </a:rPr>
              <a:t>(1b)</a:t>
            </a:r>
          </a:p>
        </p:txBody>
      </p:sp>
      <p:grpSp>
        <p:nvGrpSpPr>
          <p:cNvPr id="61" name="Group 60"/>
          <p:cNvGrpSpPr/>
          <p:nvPr/>
        </p:nvGrpSpPr>
        <p:grpSpPr>
          <a:xfrm>
            <a:off x="8034562" y="1341895"/>
            <a:ext cx="409780" cy="284664"/>
            <a:chOff x="4558056" y="3779520"/>
            <a:chExt cx="1446503" cy="923717"/>
          </a:xfrm>
        </p:grpSpPr>
        <p:sp>
          <p:nvSpPr>
            <p:cNvPr id="62" name="Freeform 53"/>
            <p:cNvSpPr>
              <a:spLocks/>
            </p:cNvSpPr>
            <p:nvPr/>
          </p:nvSpPr>
          <p:spPr bwMode="auto">
            <a:xfrm>
              <a:off x="4558056" y="3779520"/>
              <a:ext cx="1446503" cy="923717"/>
            </a:xfrm>
            <a:custGeom>
              <a:avLst/>
              <a:gdLst>
                <a:gd name="T0" fmla="*/ 552 w 609"/>
                <a:gd name="T1" fmla="*/ 67 h 406"/>
                <a:gd name="T2" fmla="*/ 506 w 609"/>
                <a:gd name="T3" fmla="*/ 67 h 406"/>
                <a:gd name="T4" fmla="*/ 506 w 609"/>
                <a:gd name="T5" fmla="*/ 57 h 406"/>
                <a:gd name="T6" fmla="*/ 448 w 609"/>
                <a:gd name="T7" fmla="*/ 0 h 406"/>
                <a:gd name="T8" fmla="*/ 217 w 609"/>
                <a:gd name="T9" fmla="*/ 0 h 406"/>
                <a:gd name="T10" fmla="*/ 160 w 609"/>
                <a:gd name="T11" fmla="*/ 57 h 406"/>
                <a:gd name="T12" fmla="*/ 160 w 609"/>
                <a:gd name="T13" fmla="*/ 63 h 406"/>
                <a:gd name="T14" fmla="*/ 133 w 609"/>
                <a:gd name="T15" fmla="*/ 63 h 406"/>
                <a:gd name="T16" fmla="*/ 76 w 609"/>
                <a:gd name="T17" fmla="*/ 120 h 406"/>
                <a:gd name="T18" fmla="*/ 76 w 609"/>
                <a:gd name="T19" fmla="*/ 135 h 406"/>
                <a:gd name="T20" fmla="*/ 57 w 609"/>
                <a:gd name="T21" fmla="*/ 135 h 406"/>
                <a:gd name="T22" fmla="*/ 0 w 609"/>
                <a:gd name="T23" fmla="*/ 193 h 406"/>
                <a:gd name="T24" fmla="*/ 0 w 609"/>
                <a:gd name="T25" fmla="*/ 281 h 406"/>
                <a:gd name="T26" fmla="*/ 57 w 609"/>
                <a:gd name="T27" fmla="*/ 338 h 406"/>
                <a:gd name="T28" fmla="*/ 104 w 609"/>
                <a:gd name="T29" fmla="*/ 338 h 406"/>
                <a:gd name="T30" fmla="*/ 104 w 609"/>
                <a:gd name="T31" fmla="*/ 349 h 406"/>
                <a:gd name="T32" fmla="*/ 161 w 609"/>
                <a:gd name="T33" fmla="*/ 406 h 406"/>
                <a:gd name="T34" fmla="*/ 392 w 609"/>
                <a:gd name="T35" fmla="*/ 406 h 406"/>
                <a:gd name="T36" fmla="*/ 449 w 609"/>
                <a:gd name="T37" fmla="*/ 349 h 406"/>
                <a:gd name="T38" fmla="*/ 449 w 609"/>
                <a:gd name="T39" fmla="*/ 343 h 406"/>
                <a:gd name="T40" fmla="*/ 476 w 609"/>
                <a:gd name="T41" fmla="*/ 343 h 406"/>
                <a:gd name="T42" fmla="*/ 533 w 609"/>
                <a:gd name="T43" fmla="*/ 285 h 406"/>
                <a:gd name="T44" fmla="*/ 533 w 609"/>
                <a:gd name="T45" fmla="*/ 270 h 406"/>
                <a:gd name="T46" fmla="*/ 552 w 609"/>
                <a:gd name="T47" fmla="*/ 270 h 406"/>
                <a:gd name="T48" fmla="*/ 609 w 609"/>
                <a:gd name="T49" fmla="*/ 213 h 406"/>
                <a:gd name="T50" fmla="*/ 609 w 609"/>
                <a:gd name="T51" fmla="*/ 125 h 406"/>
                <a:gd name="T52" fmla="*/ 552 w 609"/>
                <a:gd name="T53" fmla="*/ 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406">
                  <a:moveTo>
                    <a:pt x="552" y="67"/>
                  </a:moveTo>
                  <a:cubicBezTo>
                    <a:pt x="506" y="67"/>
                    <a:pt x="506" y="67"/>
                    <a:pt x="506" y="67"/>
                  </a:cubicBezTo>
                  <a:cubicBezTo>
                    <a:pt x="506" y="57"/>
                    <a:pt x="506" y="57"/>
                    <a:pt x="506" y="57"/>
                  </a:cubicBezTo>
                  <a:cubicBezTo>
                    <a:pt x="506" y="25"/>
                    <a:pt x="480" y="0"/>
                    <a:pt x="448" y="0"/>
                  </a:cubicBezTo>
                  <a:cubicBezTo>
                    <a:pt x="217" y="0"/>
                    <a:pt x="217" y="0"/>
                    <a:pt x="217" y="0"/>
                  </a:cubicBezTo>
                  <a:cubicBezTo>
                    <a:pt x="186" y="0"/>
                    <a:pt x="160" y="25"/>
                    <a:pt x="160" y="57"/>
                  </a:cubicBezTo>
                  <a:cubicBezTo>
                    <a:pt x="160" y="63"/>
                    <a:pt x="160" y="63"/>
                    <a:pt x="160" y="63"/>
                  </a:cubicBezTo>
                  <a:cubicBezTo>
                    <a:pt x="133" y="63"/>
                    <a:pt x="133" y="63"/>
                    <a:pt x="133" y="63"/>
                  </a:cubicBezTo>
                  <a:cubicBezTo>
                    <a:pt x="102" y="63"/>
                    <a:pt x="76" y="89"/>
                    <a:pt x="76" y="120"/>
                  </a:cubicBezTo>
                  <a:cubicBezTo>
                    <a:pt x="76" y="135"/>
                    <a:pt x="76" y="135"/>
                    <a:pt x="76" y="135"/>
                  </a:cubicBezTo>
                  <a:cubicBezTo>
                    <a:pt x="57" y="135"/>
                    <a:pt x="57" y="135"/>
                    <a:pt x="57" y="135"/>
                  </a:cubicBezTo>
                  <a:cubicBezTo>
                    <a:pt x="26" y="135"/>
                    <a:pt x="0" y="161"/>
                    <a:pt x="0" y="193"/>
                  </a:cubicBezTo>
                  <a:cubicBezTo>
                    <a:pt x="0" y="281"/>
                    <a:pt x="0" y="281"/>
                    <a:pt x="0" y="281"/>
                  </a:cubicBezTo>
                  <a:cubicBezTo>
                    <a:pt x="0" y="312"/>
                    <a:pt x="26" y="338"/>
                    <a:pt x="57" y="338"/>
                  </a:cubicBezTo>
                  <a:cubicBezTo>
                    <a:pt x="104" y="338"/>
                    <a:pt x="104" y="338"/>
                    <a:pt x="104" y="338"/>
                  </a:cubicBezTo>
                  <a:cubicBezTo>
                    <a:pt x="104" y="349"/>
                    <a:pt x="104" y="349"/>
                    <a:pt x="104" y="349"/>
                  </a:cubicBezTo>
                  <a:cubicBezTo>
                    <a:pt x="104" y="380"/>
                    <a:pt x="129" y="406"/>
                    <a:pt x="161" y="406"/>
                  </a:cubicBezTo>
                  <a:cubicBezTo>
                    <a:pt x="392" y="406"/>
                    <a:pt x="392" y="406"/>
                    <a:pt x="392" y="406"/>
                  </a:cubicBezTo>
                  <a:cubicBezTo>
                    <a:pt x="423" y="406"/>
                    <a:pt x="449" y="380"/>
                    <a:pt x="449" y="349"/>
                  </a:cubicBezTo>
                  <a:cubicBezTo>
                    <a:pt x="449" y="343"/>
                    <a:pt x="449" y="343"/>
                    <a:pt x="449" y="343"/>
                  </a:cubicBezTo>
                  <a:cubicBezTo>
                    <a:pt x="476" y="343"/>
                    <a:pt x="476" y="343"/>
                    <a:pt x="476" y="343"/>
                  </a:cubicBezTo>
                  <a:cubicBezTo>
                    <a:pt x="508" y="343"/>
                    <a:pt x="533" y="317"/>
                    <a:pt x="533" y="285"/>
                  </a:cubicBezTo>
                  <a:cubicBezTo>
                    <a:pt x="533" y="270"/>
                    <a:pt x="533" y="270"/>
                    <a:pt x="533" y="270"/>
                  </a:cubicBezTo>
                  <a:cubicBezTo>
                    <a:pt x="552" y="270"/>
                    <a:pt x="552" y="270"/>
                    <a:pt x="552" y="270"/>
                  </a:cubicBezTo>
                  <a:cubicBezTo>
                    <a:pt x="583" y="270"/>
                    <a:pt x="609" y="245"/>
                    <a:pt x="609" y="213"/>
                  </a:cubicBezTo>
                  <a:cubicBezTo>
                    <a:pt x="609" y="125"/>
                    <a:pt x="609" y="125"/>
                    <a:pt x="609" y="125"/>
                  </a:cubicBezTo>
                  <a:cubicBezTo>
                    <a:pt x="609" y="93"/>
                    <a:pt x="583" y="67"/>
                    <a:pt x="552" y="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1600">
                <a:solidFill>
                  <a:srgbClr val="4D4F53"/>
                </a:solidFill>
                <a:cs typeface="Arial" panose="020B0604020202020204" pitchFamily="34" charset="0"/>
              </a:endParaRPr>
            </a:p>
          </p:txBody>
        </p:sp>
        <p:pic>
          <p:nvPicPr>
            <p:cNvPr id="63" name="Picture 62"/>
            <p:cNvPicPr>
              <a:picLocks noChangeAspect="1"/>
            </p:cNvPicPr>
            <p:nvPr/>
          </p:nvPicPr>
          <p:blipFill>
            <a:blip r:embed="rId5"/>
            <a:stretch>
              <a:fillRect/>
            </a:stretch>
          </p:blipFill>
          <p:spPr>
            <a:xfrm>
              <a:off x="4663440" y="4020821"/>
              <a:ext cx="1158240" cy="391022"/>
            </a:xfrm>
            <a:prstGeom prst="rect">
              <a:avLst/>
            </a:prstGeom>
          </p:spPr>
        </p:pic>
      </p:grpSp>
      <p:cxnSp>
        <p:nvCxnSpPr>
          <p:cNvPr id="65" name="Straight Arrow Connector 64"/>
          <p:cNvCxnSpPr/>
          <p:nvPr/>
        </p:nvCxnSpPr>
        <p:spPr>
          <a:xfrm>
            <a:off x="6766185" y="1522327"/>
            <a:ext cx="60407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6"/>
          <a:stretch>
            <a:fillRect/>
          </a:stretch>
        </p:blipFill>
        <p:spPr>
          <a:xfrm>
            <a:off x="7455256" y="1292829"/>
            <a:ext cx="539706" cy="278558"/>
          </a:xfrm>
          <a:prstGeom prst="rect">
            <a:avLst/>
          </a:prstGeom>
        </p:spPr>
      </p:pic>
      <p:grpSp>
        <p:nvGrpSpPr>
          <p:cNvPr id="58" name="Group 57"/>
          <p:cNvGrpSpPr/>
          <p:nvPr/>
        </p:nvGrpSpPr>
        <p:grpSpPr>
          <a:xfrm>
            <a:off x="6221438" y="1330681"/>
            <a:ext cx="5582850" cy="2691593"/>
            <a:chOff x="311960" y="1326571"/>
            <a:chExt cx="8274604" cy="3527573"/>
          </a:xfrm>
        </p:grpSpPr>
        <p:pic>
          <p:nvPicPr>
            <p:cNvPr id="64" name="Picture 4"/>
            <p:cNvPicPr>
              <a:picLocks noChangeAspect="1" noChangeArrowheads="1"/>
            </p:cNvPicPr>
            <p:nvPr/>
          </p:nvPicPr>
          <p:blipFill>
            <a:blip r:embed="rId7"/>
            <a:srcRect/>
            <a:stretch>
              <a:fillRect/>
            </a:stretch>
          </p:blipFill>
          <p:spPr bwMode="auto">
            <a:xfrm>
              <a:off x="7773240" y="3072767"/>
              <a:ext cx="525260" cy="800908"/>
            </a:xfrm>
            <a:prstGeom prst="rect">
              <a:avLst/>
            </a:prstGeom>
            <a:noFill/>
            <a:ln w="9525">
              <a:noFill/>
              <a:miter lim="800000"/>
              <a:headEnd/>
              <a:tailEnd/>
            </a:ln>
          </p:spPr>
        </p:pic>
        <p:sp>
          <p:nvSpPr>
            <p:cNvPr id="67" name="TextBox 66"/>
            <p:cNvSpPr txBox="1"/>
            <p:nvPr/>
          </p:nvSpPr>
          <p:spPr>
            <a:xfrm>
              <a:off x="6989229" y="3894592"/>
              <a:ext cx="1597335" cy="564716"/>
            </a:xfrm>
            <a:prstGeom prst="rect">
              <a:avLst/>
            </a:prstGeom>
            <a:noFill/>
          </p:spPr>
          <p:txBody>
            <a:bodyPr wrap="square" rtlCol="0">
              <a:spAutoFit/>
            </a:bodyPr>
            <a:lstStyle/>
            <a:p>
              <a:pPr algn="ctr"/>
              <a:r>
                <a:rPr lang="en-US" sz="1100" dirty="0">
                  <a:solidFill>
                    <a:schemeClr val="bg2"/>
                  </a:solidFill>
                </a:rPr>
                <a:t>Enterprise Resources</a:t>
              </a:r>
            </a:p>
          </p:txBody>
        </p:sp>
        <p:sp>
          <p:nvSpPr>
            <p:cNvPr id="68" name="TextBox 67"/>
            <p:cNvSpPr txBox="1"/>
            <p:nvPr/>
          </p:nvSpPr>
          <p:spPr>
            <a:xfrm>
              <a:off x="5216936" y="3724712"/>
              <a:ext cx="1224439" cy="1129432"/>
            </a:xfrm>
            <a:prstGeom prst="rect">
              <a:avLst/>
            </a:prstGeom>
            <a:noFill/>
          </p:spPr>
          <p:txBody>
            <a:bodyPr wrap="square" rtlCol="0">
              <a:spAutoFit/>
            </a:bodyPr>
            <a:lstStyle/>
            <a:p>
              <a:pPr algn="ctr"/>
              <a:r>
                <a:rPr lang="en-US" sz="1000" b="1" dirty="0">
                  <a:solidFill>
                    <a:schemeClr val="bg2"/>
                  </a:solidFill>
                </a:rPr>
                <a:t>BIG-IP APM As Resource Server (RS)</a:t>
              </a:r>
            </a:p>
          </p:txBody>
        </p:sp>
        <p:cxnSp>
          <p:nvCxnSpPr>
            <p:cNvPr id="69" name="Straight Arrow Connector 68"/>
            <p:cNvCxnSpPr/>
            <p:nvPr/>
          </p:nvCxnSpPr>
          <p:spPr>
            <a:xfrm flipV="1">
              <a:off x="1392911" y="3429083"/>
              <a:ext cx="3732584" cy="29022"/>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cxnSpLocks/>
            </p:cNvCxnSpPr>
            <p:nvPr/>
          </p:nvCxnSpPr>
          <p:spPr>
            <a:xfrm flipV="1">
              <a:off x="1312142" y="1739496"/>
              <a:ext cx="2676425" cy="1553503"/>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423525" y="3124148"/>
              <a:ext cx="579967" cy="322695"/>
            </a:xfrm>
            <a:prstGeom prst="rect">
              <a:avLst/>
            </a:prstGeom>
            <a:noFill/>
          </p:spPr>
          <p:txBody>
            <a:bodyPr wrap="square" rtlCol="0">
              <a:spAutoFit/>
            </a:bodyPr>
            <a:lstStyle/>
            <a:p>
              <a:pPr algn="ctr"/>
              <a:r>
                <a:rPr lang="en-US" sz="1000" b="1" dirty="0">
                  <a:solidFill>
                    <a:schemeClr val="bg2"/>
                  </a:solidFill>
                </a:rPr>
                <a:t>(2)</a:t>
              </a:r>
            </a:p>
          </p:txBody>
        </p:sp>
        <p:sp>
          <p:nvSpPr>
            <p:cNvPr id="73" name="TextBox 72"/>
            <p:cNvSpPr txBox="1"/>
            <p:nvPr/>
          </p:nvSpPr>
          <p:spPr>
            <a:xfrm>
              <a:off x="1968165" y="2239455"/>
              <a:ext cx="904175" cy="322695"/>
            </a:xfrm>
            <a:prstGeom prst="rect">
              <a:avLst/>
            </a:prstGeom>
            <a:noFill/>
          </p:spPr>
          <p:txBody>
            <a:bodyPr wrap="square" rtlCol="0">
              <a:spAutoFit/>
            </a:bodyPr>
            <a:lstStyle/>
            <a:p>
              <a:pPr algn="ctr"/>
              <a:r>
                <a:rPr lang="en-US" sz="1000" b="1" dirty="0">
                  <a:solidFill>
                    <a:schemeClr val="bg2"/>
                  </a:solidFill>
                </a:rPr>
                <a:t>(1a)</a:t>
              </a:r>
            </a:p>
          </p:txBody>
        </p:sp>
        <p:sp>
          <p:nvSpPr>
            <p:cNvPr id="74" name="TextBox 73"/>
            <p:cNvSpPr txBox="1"/>
            <p:nvPr/>
          </p:nvSpPr>
          <p:spPr>
            <a:xfrm>
              <a:off x="6484848" y="3176058"/>
              <a:ext cx="535712" cy="322695"/>
            </a:xfrm>
            <a:prstGeom prst="rect">
              <a:avLst/>
            </a:prstGeom>
            <a:noFill/>
          </p:spPr>
          <p:txBody>
            <a:bodyPr wrap="square" rtlCol="0">
              <a:spAutoFit/>
            </a:bodyPr>
            <a:lstStyle/>
            <a:p>
              <a:pPr algn="ctr"/>
              <a:r>
                <a:rPr lang="en-US" sz="1000" b="1" dirty="0">
                  <a:solidFill>
                    <a:schemeClr val="bg2"/>
                  </a:solidFill>
                </a:rPr>
                <a:t>(4)</a:t>
              </a:r>
            </a:p>
          </p:txBody>
        </p:sp>
        <p:pic>
          <p:nvPicPr>
            <p:cNvPr id="76" name="Picture 4"/>
            <p:cNvPicPr>
              <a:picLocks noChangeAspect="1" noChangeArrowheads="1"/>
            </p:cNvPicPr>
            <p:nvPr/>
          </p:nvPicPr>
          <p:blipFill>
            <a:blip r:embed="rId7"/>
            <a:srcRect/>
            <a:stretch>
              <a:fillRect/>
            </a:stretch>
          </p:blipFill>
          <p:spPr bwMode="auto">
            <a:xfrm>
              <a:off x="7280873" y="3087251"/>
              <a:ext cx="525260" cy="800908"/>
            </a:xfrm>
            <a:prstGeom prst="rect">
              <a:avLst/>
            </a:prstGeom>
            <a:noFill/>
            <a:ln w="9525">
              <a:noFill/>
              <a:miter lim="800000"/>
              <a:headEnd/>
              <a:tailEnd/>
            </a:ln>
          </p:spPr>
        </p:pic>
        <p:cxnSp>
          <p:nvCxnSpPr>
            <p:cNvPr id="77" name="Straight Arrow Connector 76"/>
            <p:cNvCxnSpPr>
              <a:cxnSpLocks/>
            </p:cNvCxnSpPr>
            <p:nvPr/>
          </p:nvCxnSpPr>
          <p:spPr>
            <a:xfrm>
              <a:off x="6462653" y="3443575"/>
              <a:ext cx="736016" cy="3267"/>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5262036" y="2764155"/>
              <a:ext cx="506539" cy="322695"/>
            </a:xfrm>
            <a:prstGeom prst="rect">
              <a:avLst/>
            </a:prstGeom>
          </p:spPr>
          <p:txBody>
            <a:bodyPr wrap="none">
              <a:spAutoFit/>
            </a:bodyPr>
            <a:lstStyle/>
            <a:p>
              <a:r>
                <a:rPr lang="en-US" sz="1000" b="1" dirty="0">
                  <a:solidFill>
                    <a:schemeClr val="bg2"/>
                  </a:solidFill>
                </a:rPr>
                <a:t>(3)</a:t>
              </a:r>
            </a:p>
          </p:txBody>
        </p:sp>
        <p:pic>
          <p:nvPicPr>
            <p:cNvPr id="81" name="Picture 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0642" y="1326571"/>
              <a:ext cx="738035" cy="684951"/>
            </a:xfrm>
            <a:prstGeom prst="rect">
              <a:avLst/>
            </a:prstGeom>
          </p:spPr>
        </p:pic>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540" y="3176058"/>
              <a:ext cx="690520" cy="618134"/>
            </a:xfrm>
            <a:prstGeom prst="rect">
              <a:avLst/>
            </a:prstGeom>
          </p:spPr>
        </p:pic>
        <p:sp>
          <p:nvSpPr>
            <p:cNvPr id="83" name="TextBox 82"/>
            <p:cNvSpPr txBox="1"/>
            <p:nvPr/>
          </p:nvSpPr>
          <p:spPr>
            <a:xfrm>
              <a:off x="3301895" y="1981588"/>
              <a:ext cx="2389920" cy="524380"/>
            </a:xfrm>
            <a:prstGeom prst="rect">
              <a:avLst/>
            </a:prstGeom>
            <a:noFill/>
          </p:spPr>
          <p:txBody>
            <a:bodyPr wrap="square" rtlCol="0">
              <a:spAutoFit/>
            </a:bodyPr>
            <a:lstStyle/>
            <a:p>
              <a:pPr algn="ctr"/>
              <a:r>
                <a:rPr lang="en-US" sz="1000" b="1" dirty="0">
                  <a:solidFill>
                    <a:schemeClr val="bg2"/>
                  </a:solidFill>
                </a:rPr>
                <a:t>Authorization Server</a:t>
              </a:r>
            </a:p>
            <a:p>
              <a:pPr algn="ctr"/>
              <a:r>
                <a:rPr lang="en-US" sz="1000" b="1" dirty="0">
                  <a:solidFill>
                    <a:schemeClr val="bg2"/>
                  </a:solidFill>
                </a:rPr>
                <a:t>(AS)</a:t>
              </a:r>
            </a:p>
          </p:txBody>
        </p:sp>
        <p:sp>
          <p:nvSpPr>
            <p:cNvPr id="84" name="TextBox 83"/>
            <p:cNvSpPr txBox="1"/>
            <p:nvPr/>
          </p:nvSpPr>
          <p:spPr>
            <a:xfrm>
              <a:off x="311960" y="3830677"/>
              <a:ext cx="1224439" cy="524380"/>
            </a:xfrm>
            <a:prstGeom prst="rect">
              <a:avLst/>
            </a:prstGeom>
            <a:noFill/>
          </p:spPr>
          <p:txBody>
            <a:bodyPr wrap="square" rtlCol="0">
              <a:spAutoFit/>
            </a:bodyPr>
            <a:lstStyle/>
            <a:p>
              <a:pPr algn="ctr"/>
              <a:r>
                <a:rPr lang="en-US" sz="1000" b="1" dirty="0">
                  <a:solidFill>
                    <a:schemeClr val="bg2"/>
                  </a:solidFill>
                </a:rPr>
                <a:t>OAuth Client</a:t>
              </a:r>
            </a:p>
          </p:txBody>
        </p:sp>
        <p:pic>
          <p:nvPicPr>
            <p:cNvPr id="78" name="Picture 64" descr="new_platforms"/>
            <p:cNvPicPr>
              <a:picLocks noChangeAspect="1" noChangeArrowheads="1"/>
            </p:cNvPicPr>
            <p:nvPr/>
          </p:nvPicPr>
          <p:blipFill>
            <a:blip r:embed="rId9" cstate="print"/>
            <a:srcRect t="55692" b="20441"/>
            <a:stretch>
              <a:fillRect/>
            </a:stretch>
          </p:blipFill>
          <p:spPr bwMode="auto">
            <a:xfrm>
              <a:off x="5294200" y="3055780"/>
              <a:ext cx="1143001" cy="806496"/>
            </a:xfrm>
            <a:prstGeom prst="rect">
              <a:avLst/>
            </a:prstGeom>
            <a:noFill/>
            <a:ln w="9525">
              <a:noFill/>
              <a:miter lim="800000"/>
              <a:headEnd/>
              <a:tailEnd/>
            </a:ln>
          </p:spPr>
        </p:pic>
      </p:grpSp>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07563" y="2387147"/>
            <a:ext cx="361689" cy="596786"/>
          </a:xfrm>
          <a:prstGeom prst="rect">
            <a:avLst/>
          </a:prstGeom>
        </p:spPr>
      </p:pic>
      <p:pic>
        <p:nvPicPr>
          <p:cNvPr id="86" name="Picture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8512" y="2139250"/>
            <a:ext cx="487824" cy="523541"/>
          </a:xfrm>
          <a:prstGeom prst="rect">
            <a:avLst/>
          </a:prstGeom>
        </p:spPr>
      </p:pic>
      <p:cxnSp>
        <p:nvCxnSpPr>
          <p:cNvPr id="94" name="Gerader Verbinder 10"/>
          <p:cNvCxnSpPr/>
          <p:nvPr/>
        </p:nvCxnSpPr>
        <p:spPr>
          <a:xfrm flipH="1">
            <a:off x="9203620" y="2158935"/>
            <a:ext cx="2704478" cy="4233"/>
          </a:xfrm>
          <a:prstGeom prst="line">
            <a:avLst/>
          </a:prstGeom>
          <a:ln w="25400">
            <a:solidFill>
              <a:srgbClr val="09509E"/>
            </a:solidFill>
            <a:prstDash val="sysDash"/>
          </a:ln>
        </p:spPr>
        <p:style>
          <a:lnRef idx="1">
            <a:schemeClr val="accent1"/>
          </a:lnRef>
          <a:fillRef idx="0">
            <a:schemeClr val="accent1"/>
          </a:fillRef>
          <a:effectRef idx="0">
            <a:schemeClr val="accent1"/>
          </a:effectRef>
          <a:fontRef idx="minor">
            <a:schemeClr val="tx1"/>
          </a:fontRef>
        </p:style>
      </p:cxnSp>
      <p:cxnSp>
        <p:nvCxnSpPr>
          <p:cNvPr id="96" name="Gerader Verbinder 10"/>
          <p:cNvCxnSpPr/>
          <p:nvPr/>
        </p:nvCxnSpPr>
        <p:spPr>
          <a:xfrm>
            <a:off x="9006846" y="2273203"/>
            <a:ext cx="8215" cy="1627707"/>
          </a:xfrm>
          <a:prstGeom prst="line">
            <a:avLst/>
          </a:prstGeom>
          <a:ln w="25400">
            <a:solidFill>
              <a:srgbClr val="09509E"/>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6932908" y="1705549"/>
            <a:ext cx="1805776" cy="1185347"/>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7711194" y="2191201"/>
            <a:ext cx="610044" cy="246221"/>
          </a:xfrm>
          <a:prstGeom prst="rect">
            <a:avLst/>
          </a:prstGeom>
          <a:noFill/>
        </p:spPr>
        <p:txBody>
          <a:bodyPr wrap="square" rtlCol="0">
            <a:spAutoFit/>
          </a:bodyPr>
          <a:lstStyle/>
          <a:p>
            <a:pPr algn="ctr"/>
            <a:r>
              <a:rPr lang="en-US" sz="1000" b="1" dirty="0">
                <a:solidFill>
                  <a:schemeClr val="bg2"/>
                </a:solidFill>
              </a:rPr>
              <a:t>(1c)</a:t>
            </a:r>
          </a:p>
        </p:txBody>
      </p:sp>
    </p:spTree>
    <p:extLst>
      <p:ext uri="{BB962C8B-B14F-4D97-AF65-F5344CB8AC3E}">
        <p14:creationId xmlns:p14="http://schemas.microsoft.com/office/powerpoint/2010/main" val="409590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658C-31B3-4E95-8600-9A45FA619224}"/>
              </a:ext>
            </a:extLst>
          </p:cNvPr>
          <p:cNvSpPr>
            <a:spLocks noGrp="1"/>
          </p:cNvSpPr>
          <p:nvPr>
            <p:ph type="title"/>
          </p:nvPr>
        </p:nvSpPr>
        <p:spPr>
          <a:xfrm>
            <a:off x="1409700" y="2461074"/>
            <a:ext cx="10143392" cy="1371600"/>
          </a:xfrm>
        </p:spPr>
        <p:txBody>
          <a:bodyPr/>
          <a:lstStyle/>
          <a:p>
            <a:r>
              <a:rPr lang="de-DE" dirty="0"/>
              <a:t>ASM API Sec Features</a:t>
            </a:r>
          </a:p>
        </p:txBody>
      </p:sp>
    </p:spTree>
    <p:extLst>
      <p:ext uri="{BB962C8B-B14F-4D97-AF65-F5344CB8AC3E}">
        <p14:creationId xmlns:p14="http://schemas.microsoft.com/office/powerpoint/2010/main" val="16043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FA7BF7-93D0-449A-B0AD-BB899AC7391E}"/>
              </a:ext>
            </a:extLst>
          </p:cNvPr>
          <p:cNvSpPr>
            <a:spLocks noGrp="1"/>
          </p:cNvSpPr>
          <p:nvPr>
            <p:ph type="title"/>
          </p:nvPr>
        </p:nvSpPr>
        <p:spPr/>
        <p:txBody>
          <a:bodyPr/>
          <a:lstStyle/>
          <a:p>
            <a:r>
              <a:rPr lang="en-US" dirty="0"/>
              <a:t>Gartner on APIs</a:t>
            </a:r>
          </a:p>
        </p:txBody>
      </p:sp>
      <p:sp>
        <p:nvSpPr>
          <p:cNvPr id="4" name="Text Placeholder 3">
            <a:extLst>
              <a:ext uri="{FF2B5EF4-FFF2-40B4-BE49-F238E27FC236}">
                <a16:creationId xmlns:a16="http://schemas.microsoft.com/office/drawing/2014/main" id="{FC451729-0EDE-4471-9D13-15D7CFC8967A}"/>
              </a:ext>
            </a:extLst>
          </p:cNvPr>
          <p:cNvSpPr>
            <a:spLocks noGrp="1"/>
          </p:cNvSpPr>
          <p:nvPr>
            <p:ph type="body" sz="quarter" idx="12"/>
          </p:nvPr>
        </p:nvSpPr>
        <p:spPr/>
        <p:txBody>
          <a:bodyPr/>
          <a:lstStyle/>
          <a:p>
            <a:r>
              <a:rPr lang="en-US" b="0" dirty="0"/>
              <a:t>“Starting in media and technology…</a:t>
            </a:r>
          </a:p>
          <a:p>
            <a:r>
              <a:rPr lang="en-US" b="0" dirty="0"/>
              <a:t>APIs have now moved into </a:t>
            </a:r>
            <a:r>
              <a:rPr lang="en-US" b="0" dirty="0">
                <a:solidFill>
                  <a:srgbClr val="FF0000"/>
                </a:solidFill>
              </a:rPr>
              <a:t>financial services</a:t>
            </a:r>
            <a:r>
              <a:rPr lang="en-US" b="0" dirty="0"/>
              <a:t>, </a:t>
            </a:r>
            <a:r>
              <a:rPr lang="en-US" b="0" dirty="0">
                <a:solidFill>
                  <a:srgbClr val="FF0000"/>
                </a:solidFill>
              </a:rPr>
              <a:t>government</a:t>
            </a:r>
            <a:r>
              <a:rPr lang="en-US" b="0" dirty="0"/>
              <a:t>, </a:t>
            </a:r>
            <a:r>
              <a:rPr lang="en-US" b="0" dirty="0">
                <a:solidFill>
                  <a:srgbClr val="FF0000"/>
                </a:solidFill>
              </a:rPr>
              <a:t>healthcare</a:t>
            </a:r>
            <a:r>
              <a:rPr lang="en-US" b="0" dirty="0"/>
              <a:t> and </a:t>
            </a:r>
            <a:r>
              <a:rPr lang="en-US" b="0" dirty="0">
                <a:solidFill>
                  <a:srgbClr val="FF0000"/>
                </a:solidFill>
              </a:rPr>
              <a:t>retail</a:t>
            </a:r>
            <a:r>
              <a:rPr lang="en-US" b="0" dirty="0">
                <a:solidFill>
                  <a:schemeClr val="bg1"/>
                </a:solidFill>
              </a:rPr>
              <a:t>”</a:t>
            </a:r>
          </a:p>
          <a:p>
            <a:r>
              <a:rPr lang="en-US" b="0" dirty="0"/>
              <a:t>“</a:t>
            </a:r>
            <a:r>
              <a:rPr lang="en-US" b="0" dirty="0">
                <a:solidFill>
                  <a:srgbClr val="FF0000"/>
                </a:solidFill>
              </a:rPr>
              <a:t>Publishing APIs </a:t>
            </a:r>
            <a:r>
              <a:rPr lang="en-US" b="0" dirty="0"/>
              <a:t>will continue to fuel the API economy and </a:t>
            </a:r>
            <a:r>
              <a:rPr lang="en-US" b="0" dirty="0">
                <a:solidFill>
                  <a:srgbClr val="FF0000"/>
                </a:solidFill>
              </a:rPr>
              <a:t>the best is still to come</a:t>
            </a:r>
            <a:r>
              <a:rPr lang="en-US" b="0" dirty="0"/>
              <a:t>”</a:t>
            </a:r>
            <a:endParaRPr lang="en-US" dirty="0"/>
          </a:p>
        </p:txBody>
      </p:sp>
    </p:spTree>
    <p:extLst>
      <p:ext uri="{BB962C8B-B14F-4D97-AF65-F5344CB8AC3E}">
        <p14:creationId xmlns:p14="http://schemas.microsoft.com/office/powerpoint/2010/main" val="12514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6388" y="304802"/>
            <a:ext cx="11582400" cy="701731"/>
          </a:xfrm>
        </p:spPr>
        <p:txBody>
          <a:bodyPr/>
          <a:lstStyle/>
          <a:p>
            <a:pPr algn="ctr" eaLnBrk="1" hangingPunct="1"/>
            <a:r>
              <a:rPr lang="en-US" sz="2800" dirty="0"/>
              <a:t>REST API Security</a:t>
            </a:r>
          </a:p>
        </p:txBody>
      </p:sp>
      <p:sp>
        <p:nvSpPr>
          <p:cNvPr id="22531" name="Rectangle 3"/>
          <p:cNvSpPr>
            <a:spLocks noGrp="1" noChangeArrowheads="1"/>
          </p:cNvSpPr>
          <p:nvPr>
            <p:ph type="body" sz="quarter" idx="12"/>
          </p:nvPr>
        </p:nvSpPr>
        <p:spPr/>
        <p:txBody>
          <a:bodyPr>
            <a:normAutofit/>
          </a:bodyPr>
          <a:lstStyle/>
          <a:p>
            <a:pPr eaLnBrk="1" hangingPunct="1"/>
            <a:r>
              <a:rPr lang="en-US" sz="2800" dirty="0"/>
              <a:t>OWASP top10 protection</a:t>
            </a:r>
          </a:p>
          <a:p>
            <a:pPr eaLnBrk="1" hangingPunct="1"/>
            <a:r>
              <a:rPr lang="en-US" sz="2800" dirty="0"/>
              <a:t>Sensitive data masking </a:t>
            </a:r>
          </a:p>
          <a:p>
            <a:pPr eaLnBrk="1" hangingPunct="1"/>
            <a:r>
              <a:rPr lang="en-US" sz="2800" dirty="0"/>
              <a:t>Allowed method enforcement per URI</a:t>
            </a:r>
          </a:p>
          <a:p>
            <a:pPr eaLnBrk="1" hangingPunct="1"/>
            <a:r>
              <a:rPr lang="en-US" sz="2800" dirty="0"/>
              <a:t>JSON parsing; enforcement on URI and parameter lengths, signatures and </a:t>
            </a:r>
            <a:r>
              <a:rPr lang="en-US" sz="2800" dirty="0" err="1"/>
              <a:t>metacharacters</a:t>
            </a:r>
            <a:r>
              <a:rPr lang="en-US" sz="2800" dirty="0"/>
              <a:t> </a:t>
            </a:r>
          </a:p>
          <a:p>
            <a:pPr eaLnBrk="1" hangingPunct="1"/>
            <a:r>
              <a:rPr lang="en-US" sz="2800" dirty="0"/>
              <a:t>Login page brute force protection (with JSON/AJAX)</a:t>
            </a:r>
          </a:p>
          <a:p>
            <a:pPr eaLnBrk="1" hangingPunct="1"/>
            <a:r>
              <a:rPr lang="en-US" sz="2800" dirty="0"/>
              <a:t>L7 </a:t>
            </a:r>
            <a:r>
              <a:rPr lang="en-US" sz="2800" dirty="0" err="1"/>
              <a:t>DoS</a:t>
            </a:r>
            <a:r>
              <a:rPr lang="en-US" sz="2800" dirty="0"/>
              <a:t> protection (known bots signatures, TPS and stress based detection, SDK for mobile clients enforcement)</a:t>
            </a:r>
            <a:endParaRPr lang="en-US" sz="2000" dirty="0"/>
          </a:p>
          <a:p>
            <a:pPr eaLnBrk="1" hangingPunct="1"/>
            <a:endParaRPr lang="en-US" sz="1400" dirty="0"/>
          </a:p>
        </p:txBody>
      </p:sp>
    </p:spTree>
    <p:custDataLst>
      <p:tags r:id="rId1"/>
    </p:custDataLst>
    <p:extLst>
      <p:ext uri="{BB962C8B-B14F-4D97-AF65-F5344CB8AC3E}">
        <p14:creationId xmlns:p14="http://schemas.microsoft.com/office/powerpoint/2010/main" val="273180838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dirty="0"/>
              <a:t>Review – ASM Security Policy Options</a:t>
            </a:r>
          </a:p>
        </p:txBody>
      </p:sp>
      <p:grpSp>
        <p:nvGrpSpPr>
          <p:cNvPr id="7" name="Group 6"/>
          <p:cNvGrpSpPr/>
          <p:nvPr/>
        </p:nvGrpSpPr>
        <p:grpSpPr>
          <a:xfrm>
            <a:off x="4704135" y="2761566"/>
            <a:ext cx="2783730" cy="814496"/>
            <a:chOff x="1596997" y="2761566"/>
            <a:chExt cx="2783730" cy="814496"/>
          </a:xfrm>
        </p:grpSpPr>
        <p:pic>
          <p:nvPicPr>
            <p:cNvPr id="55" name="Picture 54" descr="BIG-IP 10000 Series.e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6997" y="3060413"/>
              <a:ext cx="2783730" cy="515649"/>
            </a:xfrm>
            <a:prstGeom prst="rect">
              <a:avLst/>
            </a:prstGeom>
          </p:spPr>
        </p:pic>
        <p:sp>
          <p:nvSpPr>
            <p:cNvPr id="57" name="Rounded Rectangle 56"/>
            <p:cNvSpPr/>
            <p:nvPr/>
          </p:nvSpPr>
          <p:spPr>
            <a:xfrm>
              <a:off x="2584627" y="2761566"/>
              <a:ext cx="808470" cy="373763"/>
            </a:xfrm>
            <a:prstGeom prst="roundRect">
              <a:avLst/>
            </a:prstGeom>
            <a:solidFill>
              <a:schemeClr val="accent4">
                <a:lumMod val="75000"/>
              </a:schemeClr>
            </a:solidFill>
            <a:ln w="19050">
              <a:noFill/>
              <a:miter lim="800000"/>
            </a:ln>
            <a:effectLst/>
            <a:scene3d>
              <a:camera prst="orthographicFront">
                <a:rot lat="0" lon="0" rev="0"/>
              </a:camera>
              <a:lightRig rig="threePt" dir="tl">
                <a:rot lat="0" lon="0" rev="0"/>
              </a:lightRig>
            </a:scene3d>
            <a:sp3d prstMaterial="meta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lang="en-US" sz="2200" b="1" dirty="0">
                  <a:solidFill>
                    <a:schemeClr val="bg1"/>
                  </a:solidFill>
                  <a:ea typeface="ＭＳ Ｐゴシック" pitchFamily="-106" charset="-128"/>
                </a:rPr>
                <a:t>ASM</a:t>
              </a:r>
            </a:p>
          </p:txBody>
        </p:sp>
      </p:grpSp>
      <p:grpSp>
        <p:nvGrpSpPr>
          <p:cNvPr id="4" name="Group 3"/>
          <p:cNvGrpSpPr/>
          <p:nvPr/>
        </p:nvGrpSpPr>
        <p:grpSpPr>
          <a:xfrm>
            <a:off x="4446503" y="4876164"/>
            <a:ext cx="841897" cy="1609299"/>
            <a:chOff x="5855520" y="5146756"/>
            <a:chExt cx="841897" cy="1609299"/>
          </a:xfrm>
        </p:grpSpPr>
        <p:sp>
          <p:nvSpPr>
            <p:cNvPr id="13" name="TextBox 12"/>
            <p:cNvSpPr txBox="1"/>
            <p:nvPr/>
          </p:nvSpPr>
          <p:spPr>
            <a:xfrm>
              <a:off x="5855520" y="6232835"/>
              <a:ext cx="841897" cy="523220"/>
            </a:xfrm>
            <a:prstGeom prst="rect">
              <a:avLst/>
            </a:prstGeom>
          </p:spPr>
          <p:txBody>
            <a:bodyPr vert="horz" wrap="none" lIns="91440" tIns="45720" rIns="91440" bIns="45720" rtlCol="0" anchor="t">
              <a:spAutoFit/>
            </a:bodyPr>
            <a:lstStyle/>
            <a:p>
              <a:pPr algn="ctr">
                <a:spcBef>
                  <a:spcPct val="20000"/>
                </a:spcBef>
                <a:buClr>
                  <a:schemeClr val="bg1">
                    <a:lumMod val="50000"/>
                  </a:schemeClr>
                </a:buClr>
                <a:buSzPct val="200000"/>
              </a:pPr>
              <a:r>
                <a:rPr lang="en-US" sz="1400" spc="50" dirty="0">
                  <a:solidFill>
                    <a:schemeClr val="bg1"/>
                  </a:solidFill>
                </a:rPr>
                <a:t>Intranet</a:t>
              </a:r>
              <a:br>
                <a:rPr lang="en-US" sz="1400" spc="50" dirty="0">
                  <a:solidFill>
                    <a:schemeClr val="bg1"/>
                  </a:solidFill>
                </a:rPr>
              </a:br>
              <a:endParaRPr lang="en-US" sz="1400" spc="50" dirty="0">
                <a:solidFill>
                  <a:schemeClr val="bg1"/>
                </a:solidFill>
              </a:endParaRPr>
            </a:p>
          </p:txBody>
        </p:sp>
        <p:pic>
          <p:nvPicPr>
            <p:cNvPr id="47" name="Picture 46"/>
            <p:cNvPicPr>
              <a:picLocks noChangeAspect="1"/>
            </p:cNvPicPr>
            <p:nvPr/>
          </p:nvPicPr>
          <p:blipFill>
            <a:blip r:embed="rId5"/>
            <a:stretch>
              <a:fillRect/>
            </a:stretch>
          </p:blipFill>
          <p:spPr>
            <a:xfrm>
              <a:off x="5921404" y="5146756"/>
              <a:ext cx="710129" cy="1086079"/>
            </a:xfrm>
            <a:prstGeom prst="rect">
              <a:avLst/>
            </a:prstGeom>
          </p:spPr>
        </p:pic>
      </p:grpSp>
      <p:grpSp>
        <p:nvGrpSpPr>
          <p:cNvPr id="42" name="Group 41"/>
          <p:cNvGrpSpPr/>
          <p:nvPr/>
        </p:nvGrpSpPr>
        <p:grpSpPr>
          <a:xfrm>
            <a:off x="6868334" y="4876164"/>
            <a:ext cx="877164" cy="1609299"/>
            <a:chOff x="5837887" y="5146756"/>
            <a:chExt cx="877164" cy="1609299"/>
          </a:xfrm>
        </p:grpSpPr>
        <p:sp>
          <p:nvSpPr>
            <p:cNvPr id="44" name="TextBox 43"/>
            <p:cNvSpPr txBox="1"/>
            <p:nvPr/>
          </p:nvSpPr>
          <p:spPr>
            <a:xfrm>
              <a:off x="5837887" y="6232835"/>
              <a:ext cx="877164" cy="523220"/>
            </a:xfrm>
            <a:prstGeom prst="rect">
              <a:avLst/>
            </a:prstGeom>
          </p:spPr>
          <p:txBody>
            <a:bodyPr vert="horz" wrap="none" lIns="91440" tIns="45720" rIns="91440" bIns="45720" rtlCol="0" anchor="t">
              <a:spAutoFit/>
            </a:bodyPr>
            <a:lstStyle/>
            <a:p>
              <a:pPr algn="ctr">
                <a:spcBef>
                  <a:spcPct val="20000"/>
                </a:spcBef>
                <a:buClr>
                  <a:schemeClr val="bg1">
                    <a:lumMod val="50000"/>
                  </a:schemeClr>
                </a:buClr>
                <a:buSzPct val="200000"/>
              </a:pPr>
              <a:r>
                <a:rPr lang="en-US" sz="1400" spc="50" dirty="0">
                  <a:solidFill>
                    <a:schemeClr val="bg1"/>
                  </a:solidFill>
                </a:rPr>
                <a:t>Online</a:t>
              </a:r>
              <a:br>
                <a:rPr lang="en-US" sz="1400" spc="50" dirty="0">
                  <a:solidFill>
                    <a:schemeClr val="bg1"/>
                  </a:solidFill>
                </a:rPr>
              </a:br>
              <a:r>
                <a:rPr lang="en-US" sz="1400" spc="50" dirty="0">
                  <a:solidFill>
                    <a:schemeClr val="bg1"/>
                  </a:solidFill>
                </a:rPr>
                <a:t>Banking</a:t>
              </a:r>
            </a:p>
          </p:txBody>
        </p:sp>
        <p:pic>
          <p:nvPicPr>
            <p:cNvPr id="48" name="Picture 47"/>
            <p:cNvPicPr>
              <a:picLocks noChangeAspect="1"/>
            </p:cNvPicPr>
            <p:nvPr/>
          </p:nvPicPr>
          <p:blipFill>
            <a:blip r:embed="rId5"/>
            <a:stretch>
              <a:fillRect/>
            </a:stretch>
          </p:blipFill>
          <p:spPr>
            <a:xfrm>
              <a:off x="5921405" y="5146756"/>
              <a:ext cx="710129" cy="1086079"/>
            </a:xfrm>
            <a:prstGeom prst="rect">
              <a:avLst/>
            </a:prstGeom>
          </p:spPr>
        </p:pic>
      </p:grpSp>
      <p:sp>
        <p:nvSpPr>
          <p:cNvPr id="8" name="TextBox 7"/>
          <p:cNvSpPr txBox="1"/>
          <p:nvPr/>
        </p:nvSpPr>
        <p:spPr>
          <a:xfrm>
            <a:off x="7208708" y="2501601"/>
            <a:ext cx="3514531" cy="369332"/>
          </a:xfrm>
          <a:prstGeom prst="rect">
            <a:avLst/>
          </a:prstGeom>
          <a:noFill/>
        </p:spPr>
        <p:txBody>
          <a:bodyPr wrap="square" rtlCol="0">
            <a:spAutoFit/>
          </a:bodyPr>
          <a:lstStyle/>
          <a:p>
            <a:r>
              <a:rPr lang="en-US" dirty="0">
                <a:solidFill>
                  <a:schemeClr val="bg1"/>
                </a:solidFill>
              </a:rPr>
              <a:t>VIP: api.banking.lorax.com:443</a:t>
            </a:r>
          </a:p>
        </p:txBody>
      </p:sp>
      <p:sp>
        <p:nvSpPr>
          <p:cNvPr id="51" name="TextBox 50"/>
          <p:cNvSpPr txBox="1"/>
          <p:nvPr/>
        </p:nvSpPr>
        <p:spPr>
          <a:xfrm>
            <a:off x="2974099" y="2356992"/>
            <a:ext cx="3458707" cy="369332"/>
          </a:xfrm>
          <a:prstGeom prst="rect">
            <a:avLst/>
          </a:prstGeom>
          <a:noFill/>
        </p:spPr>
        <p:txBody>
          <a:bodyPr wrap="square" rtlCol="0">
            <a:spAutoFit/>
          </a:bodyPr>
          <a:lstStyle/>
          <a:p>
            <a:r>
              <a:rPr lang="en-US" dirty="0">
                <a:solidFill>
                  <a:schemeClr val="bg1"/>
                </a:solidFill>
              </a:rPr>
              <a:t>VIP: api-intranet.lorax.com:443</a:t>
            </a:r>
          </a:p>
        </p:txBody>
      </p:sp>
      <p:pic>
        <p:nvPicPr>
          <p:cNvPr id="1030" name="Picture 6" descr="https://support.apple.com/content/dam/edam/applecare/images/en_US/appleid/featured-content-unlock-icon_2x.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90623" y="2155858"/>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s://support.apple.com/content/dam/edam/applecare/images/en_US/appleid/featured-content-unlock-icon_2x.png"/>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8007" y="2155858"/>
            <a:ext cx="716092" cy="7160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support.apple.com/content/dam/edam/applecare/images/en_US/appleid/featured-content-unlock-icon_2x.png"/>
          <p:cNvPicPr>
            <a:picLocks noChangeAspect="1" noChangeArrowheads="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150" y="3204779"/>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support.apple.com/content/dam/edam/applecare/images/en_US/appleid/featured-content-unlock-icon_2x.png"/>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9681" y="3171905"/>
            <a:ext cx="1065244" cy="10652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8059" y="3413972"/>
            <a:ext cx="2882135" cy="923330"/>
          </a:xfrm>
          <a:prstGeom prst="rect">
            <a:avLst/>
          </a:prstGeom>
          <a:noFill/>
        </p:spPr>
        <p:txBody>
          <a:bodyPr wrap="square" rtlCol="0">
            <a:spAutoFit/>
          </a:bodyPr>
          <a:lstStyle/>
          <a:p>
            <a:r>
              <a:rPr lang="en-US" dirty="0">
                <a:solidFill>
                  <a:schemeClr val="bg1"/>
                </a:solidFill>
              </a:rPr>
              <a:t>HTTP protocol compliance</a:t>
            </a:r>
          </a:p>
          <a:p>
            <a:r>
              <a:rPr lang="en-US" dirty="0">
                <a:solidFill>
                  <a:schemeClr val="bg1"/>
                </a:solidFill>
              </a:rPr>
              <a:t>Valid HTTP method</a:t>
            </a:r>
          </a:p>
          <a:p>
            <a:r>
              <a:rPr lang="en-US" dirty="0">
                <a:solidFill>
                  <a:schemeClr val="bg1"/>
                </a:solidFill>
              </a:rPr>
              <a:t>Attack signatures</a:t>
            </a:r>
          </a:p>
        </p:txBody>
      </p:sp>
      <p:sp>
        <p:nvSpPr>
          <p:cNvPr id="32" name="TextBox 31"/>
          <p:cNvSpPr txBox="1"/>
          <p:nvPr/>
        </p:nvSpPr>
        <p:spPr>
          <a:xfrm>
            <a:off x="8604924" y="3413972"/>
            <a:ext cx="3343235" cy="1754326"/>
          </a:xfrm>
          <a:prstGeom prst="rect">
            <a:avLst/>
          </a:prstGeom>
          <a:noFill/>
        </p:spPr>
        <p:txBody>
          <a:bodyPr wrap="square" rtlCol="0">
            <a:spAutoFit/>
          </a:bodyPr>
          <a:lstStyle/>
          <a:p>
            <a:r>
              <a:rPr lang="en-US" dirty="0">
                <a:solidFill>
                  <a:schemeClr val="bg1"/>
                </a:solidFill>
              </a:rPr>
              <a:t>HTTP protocol compliance</a:t>
            </a:r>
          </a:p>
          <a:p>
            <a:r>
              <a:rPr lang="en-US" dirty="0">
                <a:solidFill>
                  <a:schemeClr val="bg1"/>
                </a:solidFill>
              </a:rPr>
              <a:t>Valid HTTP method</a:t>
            </a:r>
          </a:p>
          <a:p>
            <a:r>
              <a:rPr lang="en-US" dirty="0">
                <a:solidFill>
                  <a:schemeClr val="bg1"/>
                </a:solidFill>
              </a:rPr>
              <a:t>Attack signatures</a:t>
            </a:r>
          </a:p>
          <a:p>
            <a:r>
              <a:rPr lang="en-US" dirty="0">
                <a:solidFill>
                  <a:schemeClr val="bg1"/>
                </a:solidFill>
              </a:rPr>
              <a:t>Data Guard</a:t>
            </a:r>
          </a:p>
          <a:p>
            <a:r>
              <a:rPr lang="en-US" dirty="0">
                <a:solidFill>
                  <a:schemeClr val="bg1"/>
                </a:solidFill>
              </a:rPr>
              <a:t>File type enforcement</a:t>
            </a:r>
          </a:p>
          <a:p>
            <a:r>
              <a:rPr lang="en-US" dirty="0">
                <a:solidFill>
                  <a:schemeClr val="bg1"/>
                </a:solidFill>
              </a:rPr>
              <a:t>Request length enforcement</a:t>
            </a:r>
          </a:p>
        </p:txBody>
      </p:sp>
      <p:sp>
        <p:nvSpPr>
          <p:cNvPr id="33" name="TextBox 32"/>
          <p:cNvSpPr txBox="1"/>
          <p:nvPr/>
        </p:nvSpPr>
        <p:spPr>
          <a:xfrm>
            <a:off x="8604924" y="5068898"/>
            <a:ext cx="3343235" cy="923330"/>
          </a:xfrm>
          <a:prstGeom prst="rect">
            <a:avLst/>
          </a:prstGeom>
          <a:noFill/>
        </p:spPr>
        <p:txBody>
          <a:bodyPr wrap="square" rtlCol="0">
            <a:spAutoFit/>
          </a:bodyPr>
          <a:lstStyle/>
          <a:p>
            <a:r>
              <a:rPr lang="en-US" dirty="0">
                <a:solidFill>
                  <a:schemeClr val="bg1"/>
                </a:solidFill>
              </a:rPr>
              <a:t>Parameter enforcement</a:t>
            </a:r>
          </a:p>
          <a:p>
            <a:r>
              <a:rPr lang="en-US" dirty="0">
                <a:solidFill>
                  <a:schemeClr val="bg1"/>
                </a:solidFill>
              </a:rPr>
              <a:t>URL enforcement</a:t>
            </a:r>
          </a:p>
          <a:p>
            <a:r>
              <a:rPr lang="en-US" dirty="0">
                <a:solidFill>
                  <a:schemeClr val="bg1"/>
                </a:solidFill>
              </a:rPr>
              <a:t>Brute force login protection</a:t>
            </a:r>
          </a:p>
        </p:txBody>
      </p:sp>
    </p:spTree>
    <p:custDataLst>
      <p:tags r:id="rId1"/>
    </p:custDataLst>
    <p:extLst>
      <p:ext uri="{BB962C8B-B14F-4D97-AF65-F5344CB8AC3E}">
        <p14:creationId xmlns:p14="http://schemas.microsoft.com/office/powerpoint/2010/main" val="3170051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9"/>
                                        </p:tgtEl>
                                      </p:cBhvr>
                                      <p:by x="150000" y="150000"/>
                                    </p:animScale>
                                  </p:childTnLst>
                                </p:cTn>
                              </p:par>
                              <p:par>
                                <p:cTn id="7" presetID="6" presetClass="emph" presetSubtype="0" accel="50000" decel="50000" fill="hold" nodeType="withEffect">
                                  <p:stCondLst>
                                    <p:cond delay="0"/>
                                  </p:stCondLst>
                                  <p:childTnLst>
                                    <p:animScale>
                                      <p:cBhvr>
                                        <p:cTn id="8" dur="1000" fill="hold"/>
                                        <p:tgtEl>
                                          <p:spTgt spid="1030"/>
                                        </p:tgtEl>
                                      </p:cBhvr>
                                      <p:by x="150000" y="150000"/>
                                    </p:animScale>
                                  </p:childTnLst>
                                </p:cTn>
                              </p:par>
                              <p:par>
                                <p:cTn id="9" presetID="42" presetClass="path" presetSubtype="0" accel="50000" decel="50000" fill="hold" nodeType="withEffect">
                                  <p:stCondLst>
                                    <p:cond delay="0"/>
                                  </p:stCondLst>
                                  <p:childTnLst>
                                    <p:animMotion origin="layout" path="M 1.25E-6 4.81481E-6 L 0.10026 0.17407 " pathEditMode="relative" rAng="0" ptsTypes="AA">
                                      <p:cBhvr>
                                        <p:cTn id="10" dur="1000" fill="hold"/>
                                        <p:tgtEl>
                                          <p:spTgt spid="1030"/>
                                        </p:tgtEl>
                                        <p:attrNameLst>
                                          <p:attrName>ppt_x</p:attrName>
                                          <p:attrName>ppt_y</p:attrName>
                                        </p:attrNameLst>
                                      </p:cBhvr>
                                      <p:rCtr x="5013" y="8704"/>
                                    </p:animMotion>
                                  </p:childTnLst>
                                </p:cTn>
                              </p:par>
                              <p:par>
                                <p:cTn id="11" presetID="42" presetClass="path" presetSubtype="0" accel="50000" decel="50000" fill="hold" nodeType="withEffect">
                                  <p:stCondLst>
                                    <p:cond delay="0"/>
                                  </p:stCondLst>
                                  <p:childTnLst>
                                    <p:animMotion origin="layout" path="M -3.125E-6 4.81481E-6 L -0.12695 0.178 " pathEditMode="relative" rAng="0" ptsTypes="AA">
                                      <p:cBhvr>
                                        <p:cTn id="12" dur="1000" fill="hold"/>
                                        <p:tgtEl>
                                          <p:spTgt spid="49"/>
                                        </p:tgtEl>
                                        <p:attrNameLst>
                                          <p:attrName>ppt_x</p:attrName>
                                          <p:attrName>ppt_y</p:attrName>
                                        </p:attrNameLst>
                                      </p:cBhvr>
                                      <p:rCtr x="-6354" y="8889"/>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4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030"/>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1000"/>
                            </p:stCondLst>
                            <p:childTnLst>
                              <p:par>
                                <p:cTn id="24" presetID="22" presetClass="entr" presetSubtype="8" fill="hold" grpId="0" nodeType="afterEffect">
                                  <p:stCondLst>
                                    <p:cond delay="500"/>
                                  </p:stCondLst>
                                  <p:childTnLst>
                                    <p:set>
                                      <p:cBhvr>
                                        <p:cTn id="25" dur="1" fill="hold">
                                          <p:stCondLst>
                                            <p:cond delay="0"/>
                                          </p:stCondLst>
                                        </p:cTn>
                                        <p:tgtEl>
                                          <p:spTgt spid="32">
                                            <p:txEl>
                                              <p:pRg st="0" end="0"/>
                                            </p:txEl>
                                          </p:spTgt>
                                        </p:tgtEl>
                                        <p:attrNameLst>
                                          <p:attrName>style.visibility</p:attrName>
                                        </p:attrNameLst>
                                      </p:cBhvr>
                                      <p:to>
                                        <p:strVal val="visible"/>
                                      </p:to>
                                    </p:set>
                                    <p:animEffect transition="in" filter="wipe(left)">
                                      <p:cBhvr>
                                        <p:cTn id="26" dur="500"/>
                                        <p:tgtEl>
                                          <p:spTgt spid="32">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
                                            <p:txEl>
                                              <p:pRg st="0" end="0"/>
                                            </p:txEl>
                                          </p:spTgt>
                                        </p:tgtEl>
                                        <p:attrNameLst>
                                          <p:attrName>style.visibility</p:attrName>
                                        </p:attrNameLst>
                                      </p:cBhvr>
                                      <p:to>
                                        <p:strVal val="visible"/>
                                      </p:to>
                                    </p:set>
                                    <p:animEffect transition="in" filter="wipe(left)">
                                      <p:cBhvr>
                                        <p:cTn id="29" dur="500"/>
                                        <p:tgtEl>
                                          <p:spTgt spid="2">
                                            <p:txEl>
                                              <p:pRg st="0" end="0"/>
                                            </p:txEl>
                                          </p:spTgt>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32">
                                            <p:txEl>
                                              <p:pRg st="1" end="1"/>
                                            </p:txEl>
                                          </p:spTgt>
                                        </p:tgtEl>
                                        <p:attrNameLst>
                                          <p:attrName>style.visibility</p:attrName>
                                        </p:attrNameLst>
                                      </p:cBhvr>
                                      <p:to>
                                        <p:strVal val="visible"/>
                                      </p:to>
                                    </p:set>
                                    <p:animEffect transition="in" filter="wipe(left)">
                                      <p:cBhvr>
                                        <p:cTn id="32" dur="500"/>
                                        <p:tgtEl>
                                          <p:spTgt spid="32">
                                            <p:txEl>
                                              <p:pRg st="1" end="1"/>
                                            </p:txEl>
                                          </p:spTgt>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2">
                                            <p:txEl>
                                              <p:pRg st="1" end="1"/>
                                            </p:txEl>
                                          </p:spTgt>
                                        </p:tgtEl>
                                        <p:attrNameLst>
                                          <p:attrName>style.visibility</p:attrName>
                                        </p:attrNameLst>
                                      </p:cBhvr>
                                      <p:to>
                                        <p:strVal val="visible"/>
                                      </p:to>
                                    </p:set>
                                    <p:animEffect transition="in" filter="wipe(left)">
                                      <p:cBhvr>
                                        <p:cTn id="35" dur="500"/>
                                        <p:tgtEl>
                                          <p:spTgt spid="2">
                                            <p:txEl>
                                              <p:pRg st="1" end="1"/>
                                            </p:txEl>
                                          </p:spTgt>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32">
                                            <p:txEl>
                                              <p:pRg st="2" end="2"/>
                                            </p:txEl>
                                          </p:spTgt>
                                        </p:tgtEl>
                                        <p:attrNameLst>
                                          <p:attrName>style.visibility</p:attrName>
                                        </p:attrNameLst>
                                      </p:cBhvr>
                                      <p:to>
                                        <p:strVal val="visible"/>
                                      </p:to>
                                    </p:set>
                                    <p:animEffect transition="in" filter="wipe(left)">
                                      <p:cBhvr>
                                        <p:cTn id="38" dur="500"/>
                                        <p:tgtEl>
                                          <p:spTgt spid="32">
                                            <p:txEl>
                                              <p:pRg st="2" end="2"/>
                                            </p:txEl>
                                          </p:spTgt>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32">
                                            <p:txEl>
                                              <p:pRg st="3" end="3"/>
                                            </p:txEl>
                                          </p:spTgt>
                                        </p:tgtEl>
                                        <p:attrNameLst>
                                          <p:attrName>style.visibility</p:attrName>
                                        </p:attrNameLst>
                                      </p:cBhvr>
                                      <p:to>
                                        <p:strVal val="visible"/>
                                      </p:to>
                                    </p:set>
                                    <p:animEffect transition="in" filter="wipe(left)">
                                      <p:cBhvr>
                                        <p:cTn id="41" dur="500"/>
                                        <p:tgtEl>
                                          <p:spTgt spid="32">
                                            <p:txEl>
                                              <p:pRg st="3" end="3"/>
                                            </p:txEl>
                                          </p:spTgt>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
                                            <p:txEl>
                                              <p:pRg st="2" end="2"/>
                                            </p:txEl>
                                          </p:spTgt>
                                        </p:tgtEl>
                                        <p:attrNameLst>
                                          <p:attrName>style.visibility</p:attrName>
                                        </p:attrNameLst>
                                      </p:cBhvr>
                                      <p:to>
                                        <p:strVal val="visible"/>
                                      </p:to>
                                    </p:set>
                                    <p:animEffect transition="in" filter="wipe(left)">
                                      <p:cBhvr>
                                        <p:cTn id="44" dur="500"/>
                                        <p:tgtEl>
                                          <p:spTgt spid="2">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xEl>
                                              <p:pRg st="4" end="4"/>
                                            </p:txEl>
                                          </p:spTgt>
                                        </p:tgtEl>
                                        <p:attrNameLst>
                                          <p:attrName>style.visibility</p:attrName>
                                        </p:attrNameLst>
                                      </p:cBhvr>
                                      <p:to>
                                        <p:strVal val="visible"/>
                                      </p:to>
                                    </p:set>
                                    <p:animEffect transition="in" filter="wipe(left)">
                                      <p:cBhvr>
                                        <p:cTn id="49" dur="500"/>
                                        <p:tgtEl>
                                          <p:spTgt spid="32">
                                            <p:txEl>
                                              <p:pRg st="4" end="4"/>
                                            </p:txEl>
                                          </p:spTgt>
                                        </p:tgtEl>
                                      </p:cBhvr>
                                    </p:animEffect>
                                  </p:childTnLst>
                                </p:cTn>
                              </p:par>
                            </p:childTnLst>
                          </p:cTn>
                        </p:par>
                        <p:par>
                          <p:cTn id="50" fill="hold">
                            <p:stCondLst>
                              <p:cond delay="500"/>
                            </p:stCondLst>
                            <p:childTnLst>
                              <p:par>
                                <p:cTn id="51" presetID="22" presetClass="entr" presetSubtype="8" fill="hold" grpId="0" nodeType="afterEffect">
                                  <p:stCondLst>
                                    <p:cond delay="250"/>
                                  </p:stCondLst>
                                  <p:childTnLst>
                                    <p:set>
                                      <p:cBhvr>
                                        <p:cTn id="52" dur="1" fill="hold">
                                          <p:stCondLst>
                                            <p:cond delay="0"/>
                                          </p:stCondLst>
                                        </p:cTn>
                                        <p:tgtEl>
                                          <p:spTgt spid="32">
                                            <p:txEl>
                                              <p:pRg st="5" end="5"/>
                                            </p:txEl>
                                          </p:spTgt>
                                        </p:tgtEl>
                                        <p:attrNameLst>
                                          <p:attrName>style.visibility</p:attrName>
                                        </p:attrNameLst>
                                      </p:cBhvr>
                                      <p:to>
                                        <p:strVal val="visible"/>
                                      </p:to>
                                    </p:set>
                                    <p:animEffect transition="in" filter="wipe(left)">
                                      <p:cBhvr>
                                        <p:cTn id="53" dur="500"/>
                                        <p:tgtEl>
                                          <p:spTgt spid="32">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3">
                                            <p:txEl>
                                              <p:pRg st="0" end="0"/>
                                            </p:txEl>
                                          </p:spTgt>
                                        </p:tgtEl>
                                        <p:attrNameLst>
                                          <p:attrName>style.visibility</p:attrName>
                                        </p:attrNameLst>
                                      </p:cBhvr>
                                      <p:to>
                                        <p:strVal val="visible"/>
                                      </p:to>
                                    </p:set>
                                    <p:animEffect transition="in" filter="wipe(left)">
                                      <p:cBhvr>
                                        <p:cTn id="58" dur="500"/>
                                        <p:tgtEl>
                                          <p:spTgt spid="33">
                                            <p:txEl>
                                              <p:pRg st="0" end="0"/>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33">
                                            <p:txEl>
                                              <p:pRg st="1" end="1"/>
                                            </p:txEl>
                                          </p:spTgt>
                                        </p:tgtEl>
                                        <p:attrNameLst>
                                          <p:attrName>style.visibility</p:attrName>
                                        </p:attrNameLst>
                                      </p:cBhvr>
                                      <p:to>
                                        <p:strVal val="visible"/>
                                      </p:to>
                                    </p:set>
                                    <p:animEffect transition="in" filter="wipe(left)">
                                      <p:cBhvr>
                                        <p:cTn id="62" dur="500"/>
                                        <p:tgtEl>
                                          <p:spTgt spid="33">
                                            <p:txEl>
                                              <p:pRg st="1" end="1"/>
                                            </p:txEl>
                                          </p:spTgt>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33">
                                            <p:txEl>
                                              <p:pRg st="2" end="2"/>
                                            </p:txEl>
                                          </p:spTgt>
                                        </p:tgtEl>
                                        <p:attrNameLst>
                                          <p:attrName>style.visibility</p:attrName>
                                        </p:attrNameLst>
                                      </p:cBhvr>
                                      <p:to>
                                        <p:strVal val="visible"/>
                                      </p:to>
                                    </p:set>
                                    <p:animEffect transition="in" filter="wipe(left)">
                                      <p:cBhvr>
                                        <p:cTn id="6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2" grpId="0" uiExpand="1" build="p"/>
      <p:bldP spid="3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06388" y="304802"/>
            <a:ext cx="11582400" cy="701731"/>
          </a:xfrm>
        </p:spPr>
        <p:txBody>
          <a:bodyPr/>
          <a:lstStyle/>
          <a:p>
            <a:pPr algn="ctr" eaLnBrk="1" hangingPunct="1"/>
            <a:r>
              <a:rPr lang="en-US" sz="2800" dirty="0"/>
              <a:t>XML-SOAP-Security</a:t>
            </a:r>
          </a:p>
        </p:txBody>
      </p:sp>
      <p:sp>
        <p:nvSpPr>
          <p:cNvPr id="22531" name="Rectangle 3"/>
          <p:cNvSpPr>
            <a:spLocks noGrp="1" noChangeArrowheads="1"/>
          </p:cNvSpPr>
          <p:nvPr>
            <p:ph type="body" sz="quarter" idx="12"/>
          </p:nvPr>
        </p:nvSpPr>
        <p:spPr/>
        <p:txBody>
          <a:bodyPr>
            <a:normAutofit/>
          </a:bodyPr>
          <a:lstStyle/>
          <a:p>
            <a:pPr eaLnBrk="1" hangingPunct="1"/>
            <a:r>
              <a:rPr lang="en-US" sz="2800" dirty="0"/>
              <a:t>Well formatted validation</a:t>
            </a:r>
          </a:p>
          <a:p>
            <a:pPr eaLnBrk="1" hangingPunct="1"/>
            <a:r>
              <a:rPr lang="en-US" sz="2800" dirty="0"/>
              <a:t>Schema/WSDL validation</a:t>
            </a:r>
          </a:p>
          <a:p>
            <a:pPr eaLnBrk="1" hangingPunct="1"/>
            <a:r>
              <a:rPr lang="en-US" sz="2800" dirty="0"/>
              <a:t>Methods selection</a:t>
            </a:r>
          </a:p>
          <a:p>
            <a:pPr eaLnBrk="1" hangingPunct="1"/>
            <a:r>
              <a:rPr lang="en-US" sz="2800" dirty="0"/>
              <a:t>Attack signatures for XML platforms</a:t>
            </a:r>
          </a:p>
          <a:p>
            <a:pPr eaLnBrk="1" hangingPunct="1"/>
            <a:r>
              <a:rPr lang="en-US" sz="2800" dirty="0"/>
              <a:t>Backend Parser protection</a:t>
            </a:r>
          </a:p>
          <a:p>
            <a:r>
              <a:rPr lang="en-US" sz="2800" dirty="0"/>
              <a:t>XML Encryption and Signing</a:t>
            </a:r>
          </a:p>
          <a:p>
            <a:r>
              <a:rPr lang="en-US" sz="2800" dirty="0"/>
              <a:t>ICAP Support for SOAP attachments</a:t>
            </a:r>
          </a:p>
          <a:p>
            <a:pPr eaLnBrk="1" hangingPunct="1"/>
            <a:r>
              <a:rPr lang="en-US" sz="2800" dirty="0"/>
              <a:t>Full request Logging </a:t>
            </a:r>
          </a:p>
          <a:p>
            <a:pPr eaLnBrk="1" hangingPunct="1"/>
            <a:endParaRPr lang="en-US" sz="1400" dirty="0"/>
          </a:p>
        </p:txBody>
      </p:sp>
      <p:pic>
        <p:nvPicPr>
          <p:cNvPr id="22532" name="Picture 4"/>
          <p:cNvPicPr>
            <a:picLocks noChangeAspect="1" noChangeArrowheads="1"/>
          </p:cNvPicPr>
          <p:nvPr/>
        </p:nvPicPr>
        <p:blipFill>
          <a:blip r:embed="rId4"/>
          <a:srcRect/>
          <a:stretch>
            <a:fillRect/>
          </a:stretch>
        </p:blipFill>
        <p:spPr bwMode="auto">
          <a:xfrm>
            <a:off x="8382001" y="5105401"/>
            <a:ext cx="3659811" cy="1142999"/>
          </a:xfrm>
          <a:prstGeom prst="rect">
            <a:avLst/>
          </a:prstGeom>
          <a:noFill/>
          <a:ln w="25400">
            <a:noFill/>
            <a:miter lim="800000"/>
            <a:headEnd/>
            <a:tailEnd/>
          </a:ln>
        </p:spPr>
      </p:pic>
    </p:spTree>
    <p:custDataLst>
      <p:tags r:id="rId1"/>
    </p:custDataLst>
    <p:extLst>
      <p:ext uri="{BB962C8B-B14F-4D97-AF65-F5344CB8AC3E}">
        <p14:creationId xmlns:p14="http://schemas.microsoft.com/office/powerpoint/2010/main" val="180884532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A1129C1-D380-4DDC-9065-0561CD0841C1}"/>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CC48002E-7C39-4FAF-9172-8955F727415F}"/>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23</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7DAC240-7024-4FF2-B8C4-13E2E12F1A64}"/>
              </a:ext>
            </a:extLst>
          </p:cNvPr>
          <p:cNvSpPr>
            <a:spLocks noGrp="1"/>
          </p:cNvSpPr>
          <p:nvPr>
            <p:ph type="body" sz="quarter" idx="12"/>
          </p:nvPr>
        </p:nvSpPr>
        <p:spPr/>
        <p:txBody>
          <a:bodyPr/>
          <a:lstStyle/>
          <a:p>
            <a:endParaRPr lang="en-US" dirty="0"/>
          </a:p>
          <a:p>
            <a:endParaRPr lang="en-US" dirty="0"/>
          </a:p>
          <a:p>
            <a:endParaRPr lang="en-US" dirty="0"/>
          </a:p>
          <a:p>
            <a:pPr marL="0" indent="0" algn="ctr">
              <a:buNone/>
            </a:pPr>
            <a:r>
              <a:rPr lang="en-US" sz="7200" dirty="0"/>
              <a:t>Anti-Bot Mobile SDK</a:t>
            </a:r>
            <a:endParaRPr lang="en-US" dirty="0"/>
          </a:p>
        </p:txBody>
      </p:sp>
    </p:spTree>
    <p:extLst>
      <p:ext uri="{BB962C8B-B14F-4D97-AF65-F5344CB8AC3E}">
        <p14:creationId xmlns:p14="http://schemas.microsoft.com/office/powerpoint/2010/main" val="2087970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196" indent="-514196">
              <a:buFont typeface="+mj-lt"/>
              <a:buAutoNum type="arabicPeriod"/>
            </a:pPr>
            <a:r>
              <a:rPr lang="en-US" sz="2799" dirty="0"/>
              <a:t>Existing mobile App is in the App Store</a:t>
            </a:r>
          </a:p>
          <a:p>
            <a:pPr marL="514196" indent="-514196">
              <a:buFont typeface="+mj-lt"/>
              <a:buAutoNum type="arabicPeriod"/>
            </a:pPr>
            <a:r>
              <a:rPr lang="en-US" sz="2799" dirty="0"/>
              <a:t>SDK is sent to the customer</a:t>
            </a:r>
          </a:p>
          <a:p>
            <a:pPr marL="514196" indent="-514196">
              <a:buFont typeface="+mj-lt"/>
              <a:buAutoNum type="arabicPeriod"/>
            </a:pPr>
            <a:r>
              <a:rPr lang="en-US" sz="2799" dirty="0"/>
              <a:t>Customer integrates the SDK to his existing Mobile App</a:t>
            </a:r>
          </a:p>
          <a:p>
            <a:pPr marL="514196" indent="-514196">
              <a:buFont typeface="+mj-lt"/>
              <a:buAutoNum type="arabicPeriod"/>
            </a:pPr>
            <a:r>
              <a:rPr lang="en-US" sz="2799" dirty="0"/>
              <a:t>Customer uploads new version of the App to the App Store (includes the new functionality)</a:t>
            </a:r>
          </a:p>
          <a:p>
            <a:pPr marL="514196" indent="-514196">
              <a:buFont typeface="+mj-lt"/>
              <a:buAutoNum type="arabicPeriod"/>
            </a:pPr>
            <a:r>
              <a:rPr lang="en-US" sz="2799" dirty="0"/>
              <a:t>End users download the new App</a:t>
            </a:r>
          </a:p>
          <a:p>
            <a:pPr marL="514196" indent="-514196">
              <a:buFont typeface="+mj-lt"/>
              <a:buAutoNum type="arabicPeriod"/>
            </a:pPr>
            <a:r>
              <a:rPr lang="en-US" sz="2799" dirty="0"/>
              <a:t>ASM now knows that the endpoint is indeed a mobile device with un-tampered app</a:t>
            </a:r>
          </a:p>
        </p:txBody>
      </p:sp>
      <p:sp>
        <p:nvSpPr>
          <p:cNvPr id="2" name="Title 1"/>
          <p:cNvSpPr>
            <a:spLocks noGrp="1"/>
          </p:cNvSpPr>
          <p:nvPr>
            <p:ph type="title"/>
          </p:nvPr>
        </p:nvSpPr>
        <p:spPr/>
        <p:txBody>
          <a:bodyPr/>
          <a:lstStyle/>
          <a:p>
            <a:r>
              <a:rPr lang="en-US" dirty="0"/>
              <a:t>A.Bot SDK Customer Use Case</a:t>
            </a:r>
          </a:p>
        </p:txBody>
      </p:sp>
    </p:spTree>
    <p:extLst>
      <p:ext uri="{BB962C8B-B14F-4D97-AF65-F5344CB8AC3E}">
        <p14:creationId xmlns:p14="http://schemas.microsoft.com/office/powerpoint/2010/main" val="480701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E297C8-0006-476B-9024-83061503E2A6}"/>
              </a:ext>
            </a:extLst>
          </p:cNvPr>
          <p:cNvPicPr>
            <a:picLocks noChangeAspect="1"/>
          </p:cNvPicPr>
          <p:nvPr/>
        </p:nvPicPr>
        <p:blipFill>
          <a:blip r:embed="rId3"/>
          <a:stretch>
            <a:fillRect/>
          </a:stretch>
        </p:blipFill>
        <p:spPr>
          <a:xfrm>
            <a:off x="781496" y="1236818"/>
            <a:ext cx="10778348" cy="5191970"/>
          </a:xfrm>
          <a:prstGeom prst="rect">
            <a:avLst/>
          </a:prstGeom>
        </p:spPr>
      </p:pic>
      <p:sp>
        <p:nvSpPr>
          <p:cNvPr id="2" name="Title 1">
            <a:extLst>
              <a:ext uri="{FF2B5EF4-FFF2-40B4-BE49-F238E27FC236}">
                <a16:creationId xmlns:a16="http://schemas.microsoft.com/office/drawing/2014/main" id="{3D40A1B8-0FEC-4615-B6CC-65409062A09F}"/>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B08EA14-3BCD-4FE0-96C8-3A1408135056}"/>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4" name="Slide Number Placeholder 3">
            <a:extLst>
              <a:ext uri="{FF2B5EF4-FFF2-40B4-BE49-F238E27FC236}">
                <a16:creationId xmlns:a16="http://schemas.microsoft.com/office/drawing/2014/main" id="{0A2680B8-8546-49CA-BBBD-BDEDE0FF2437}"/>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25</a:t>
            </a:fld>
            <a:endParaRPr lang="en-US" dirty="0">
              <a:gradFill>
                <a:gsLst>
                  <a:gs pos="0">
                    <a:srgbClr val="FFFFFF"/>
                  </a:gs>
                  <a:gs pos="100000">
                    <a:srgbClr val="FFFFFF"/>
                  </a:gs>
                </a:gsLst>
                <a:lin ang="5400000" scaled="1"/>
              </a:gradFill>
            </a:endParaRPr>
          </a:p>
        </p:txBody>
      </p:sp>
      <p:sp>
        <p:nvSpPr>
          <p:cNvPr id="7" name="Rectangle 6">
            <a:extLst>
              <a:ext uri="{FF2B5EF4-FFF2-40B4-BE49-F238E27FC236}">
                <a16:creationId xmlns:a16="http://schemas.microsoft.com/office/drawing/2014/main" id="{336B180A-0C4B-4BD0-B0C7-F8CD07D69658}"/>
              </a:ext>
            </a:extLst>
          </p:cNvPr>
          <p:cNvSpPr/>
          <p:nvPr/>
        </p:nvSpPr>
        <p:spPr>
          <a:xfrm>
            <a:off x="866095" y="2425700"/>
            <a:ext cx="1435100" cy="20320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3BD375A-7546-4AD6-BB28-C415F76722F3}"/>
              </a:ext>
            </a:extLst>
          </p:cNvPr>
          <p:cNvSpPr/>
          <p:nvPr/>
        </p:nvSpPr>
        <p:spPr>
          <a:xfrm>
            <a:off x="2383745" y="3098800"/>
            <a:ext cx="7096919" cy="1199856"/>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959078-5F1A-4EA8-96C0-4ABC8837CA1C}"/>
              </a:ext>
            </a:extLst>
          </p:cNvPr>
          <p:cNvSpPr/>
          <p:nvPr/>
        </p:nvSpPr>
        <p:spPr>
          <a:xfrm>
            <a:off x="2383745" y="4298656"/>
            <a:ext cx="7096918" cy="1441450"/>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D6A32DA-A092-40D9-A316-33B4DC21EB10}"/>
              </a:ext>
            </a:extLst>
          </p:cNvPr>
          <p:cNvSpPr/>
          <p:nvPr/>
        </p:nvSpPr>
        <p:spPr>
          <a:xfrm>
            <a:off x="2383744" y="5740106"/>
            <a:ext cx="7096919" cy="688682"/>
          </a:xfrm>
          <a:prstGeom prst="rect">
            <a:avLst/>
          </a:prstGeom>
          <a:noFill/>
          <a:ln w="317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0490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8DE4-D4D1-4613-8C5E-B44C352A8910}"/>
              </a:ext>
            </a:extLst>
          </p:cNvPr>
          <p:cNvSpPr>
            <a:spLocks noGrp="1"/>
          </p:cNvSpPr>
          <p:nvPr>
            <p:ph type="title"/>
          </p:nvPr>
        </p:nvSpPr>
        <p:spPr/>
        <p:txBody>
          <a:bodyPr/>
          <a:lstStyle/>
          <a:p>
            <a:r>
              <a:rPr lang="en-US" dirty="0"/>
              <a:t>Anti-Bot Mobile SDK</a:t>
            </a:r>
          </a:p>
        </p:txBody>
      </p:sp>
      <p:sp>
        <p:nvSpPr>
          <p:cNvPr id="3" name="Footer Placeholder 2">
            <a:extLst>
              <a:ext uri="{FF2B5EF4-FFF2-40B4-BE49-F238E27FC236}">
                <a16:creationId xmlns:a16="http://schemas.microsoft.com/office/drawing/2014/main" id="{6FFF95F7-4ABC-4C3C-B465-4B0408BC3A26}"/>
              </a:ext>
            </a:extLst>
          </p:cNvPr>
          <p:cNvSpPr>
            <a:spLocks noGrp="1"/>
          </p:cNvSpPr>
          <p:nvPr>
            <p:ph type="ftr" sz="quarter" idx="10"/>
          </p:nvPr>
        </p:nvSpPr>
        <p:spPr/>
        <p:txBody>
          <a:bodyPr/>
          <a:lstStyle/>
          <a:p>
            <a:r>
              <a:rPr lang="en-US">
                <a:gradFill>
                  <a:gsLst>
                    <a:gs pos="0">
                      <a:srgbClr val="FFFFFF"/>
                    </a:gs>
                    <a:gs pos="100000">
                      <a:srgbClr val="FFFFFF"/>
                    </a:gs>
                  </a:gsLst>
                  <a:lin ang="5400000" scaled="1"/>
                </a:gradFill>
              </a:rPr>
              <a:t>© 2017 F5 Networks</a:t>
            </a:r>
            <a:endParaRPr lang="en-US" dirty="0">
              <a:gradFill>
                <a:gsLst>
                  <a:gs pos="0">
                    <a:srgbClr val="FFFFFF"/>
                  </a:gs>
                  <a:gs pos="100000">
                    <a:srgbClr val="FFFFFF"/>
                  </a:gs>
                </a:gsLst>
                <a:lin ang="5400000" scaled="1"/>
              </a:gradFill>
            </a:endParaRPr>
          </a:p>
        </p:txBody>
      </p:sp>
      <p:sp>
        <p:nvSpPr>
          <p:cNvPr id="4" name="Slide Number Placeholder 3">
            <a:extLst>
              <a:ext uri="{FF2B5EF4-FFF2-40B4-BE49-F238E27FC236}">
                <a16:creationId xmlns:a16="http://schemas.microsoft.com/office/drawing/2014/main" id="{C68AF11C-F5D6-4B05-B103-C5BA258DC1BD}"/>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26</a:t>
            </a:fld>
            <a:endParaRPr lang="en-US" dirty="0">
              <a:gradFill>
                <a:gsLst>
                  <a:gs pos="0">
                    <a:srgbClr val="FFFFFF"/>
                  </a:gs>
                  <a:gs pos="100000">
                    <a:srgbClr val="FFFFFF"/>
                  </a:gs>
                </a:gsLst>
                <a:lin ang="5400000" scaled="1"/>
              </a:gradFill>
            </a:endParaRPr>
          </a:p>
        </p:txBody>
      </p:sp>
      <p:sp>
        <p:nvSpPr>
          <p:cNvPr id="5" name="Text Placeholder 4">
            <a:extLst>
              <a:ext uri="{FF2B5EF4-FFF2-40B4-BE49-F238E27FC236}">
                <a16:creationId xmlns:a16="http://schemas.microsoft.com/office/drawing/2014/main" id="{450EA547-D802-4AF9-B7B2-D4CA972C71F2}"/>
              </a:ext>
            </a:extLst>
          </p:cNvPr>
          <p:cNvSpPr>
            <a:spLocks noGrp="1"/>
          </p:cNvSpPr>
          <p:nvPr>
            <p:ph type="body" sz="quarter" idx="12"/>
          </p:nvPr>
        </p:nvSpPr>
        <p:spPr/>
        <p:txBody>
          <a:bodyPr/>
          <a:lstStyle/>
          <a:p>
            <a:r>
              <a:rPr lang="en-US" dirty="0"/>
              <a:t>Mobile Response Page</a:t>
            </a:r>
          </a:p>
        </p:txBody>
      </p:sp>
      <p:pic>
        <p:nvPicPr>
          <p:cNvPr id="6" name="Picture 5">
            <a:extLst>
              <a:ext uri="{FF2B5EF4-FFF2-40B4-BE49-F238E27FC236}">
                <a16:creationId xmlns:a16="http://schemas.microsoft.com/office/drawing/2014/main" id="{E36D4304-2D11-4DC4-BCE2-0EB1450C1727}"/>
              </a:ext>
            </a:extLst>
          </p:cNvPr>
          <p:cNvPicPr>
            <a:picLocks noChangeAspect="1"/>
          </p:cNvPicPr>
          <p:nvPr/>
        </p:nvPicPr>
        <p:blipFill>
          <a:blip r:embed="rId2"/>
          <a:stretch>
            <a:fillRect/>
          </a:stretch>
        </p:blipFill>
        <p:spPr>
          <a:xfrm>
            <a:off x="1603070" y="2057401"/>
            <a:ext cx="9089903" cy="3844925"/>
          </a:xfrm>
          <a:prstGeom prst="rect">
            <a:avLst/>
          </a:prstGeom>
        </p:spPr>
      </p:pic>
      <p:sp>
        <p:nvSpPr>
          <p:cNvPr id="7" name="TextBox 6">
            <a:extLst>
              <a:ext uri="{FF2B5EF4-FFF2-40B4-BE49-F238E27FC236}">
                <a16:creationId xmlns:a16="http://schemas.microsoft.com/office/drawing/2014/main" id="{792A805B-D099-439C-B8F3-CBC2100F4C00}"/>
              </a:ext>
            </a:extLst>
          </p:cNvPr>
          <p:cNvSpPr txBox="1"/>
          <p:nvPr/>
        </p:nvSpPr>
        <p:spPr>
          <a:xfrm>
            <a:off x="4476052" y="6352032"/>
            <a:ext cx="3377184" cy="683264"/>
          </a:xfrm>
          <a:prstGeom prst="rect">
            <a:avLst/>
          </a:prstGeom>
          <a:noFill/>
        </p:spPr>
        <p:txBody>
          <a:bodyPr wrap="square" lIns="155448" tIns="155448" rIns="155448" bIns="155448" rtlCol="0">
            <a:spAutoFit/>
          </a:bodyPr>
          <a:lstStyle/>
          <a:p>
            <a:pPr algn="ctr"/>
            <a:r>
              <a:rPr lang="en-US" sz="2400" dirty="0">
                <a:solidFill>
                  <a:srgbClr val="FF0000"/>
                </a:solidFill>
                <a:latin typeface="Arial" panose="020B0604020202020204" pitchFamily="34" charset="0"/>
                <a:cs typeface="Arial" panose="020B0604020202020204" pitchFamily="34" charset="0"/>
              </a:rPr>
              <a:t>Confidential</a:t>
            </a:r>
          </a:p>
        </p:txBody>
      </p:sp>
    </p:spTree>
    <p:extLst>
      <p:ext uri="{BB962C8B-B14F-4D97-AF65-F5344CB8AC3E}">
        <p14:creationId xmlns:p14="http://schemas.microsoft.com/office/powerpoint/2010/main" val="1489522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042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{“example” : “Capital One”}</a:t>
            </a:r>
          </a:p>
        </p:txBody>
      </p:sp>
      <p:sp>
        <p:nvSpPr>
          <p:cNvPr id="3" name="Footer Placeholder 2">
            <a:extLst>
              <a:ext uri="{FF2B5EF4-FFF2-40B4-BE49-F238E27FC236}">
                <a16:creationId xmlns:a16="http://schemas.microsoft.com/office/drawing/2014/main" id="{F019C15E-B5C3-4701-BC78-2059FA181A9C}"/>
              </a:ext>
            </a:extLst>
          </p:cNvPr>
          <p:cNvSpPr>
            <a:spLocks noGrp="1"/>
          </p:cNvSpPr>
          <p:nvPr>
            <p:ph type="ftr" sz="quarter" idx="3"/>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4"/>
          </p:nvPr>
        </p:nvSpPr>
        <p:spPr/>
        <p:txBody>
          <a:bodyPr/>
          <a:lstStyle/>
          <a:p>
            <a:fld id="{49DF86D6-4B9D-4B83-AF23-D696D3CD110A}" type="slidenum">
              <a:rPr lang="en-US" smtClean="0"/>
              <a:pPr/>
              <a:t>3</a:t>
            </a:fld>
            <a:endParaRPr lang="en-US" dirty="0"/>
          </a:p>
        </p:txBody>
      </p:sp>
      <p:pic>
        <p:nvPicPr>
          <p:cNvPr id="7" name="Picture 6">
            <a:extLst>
              <a:ext uri="{FF2B5EF4-FFF2-40B4-BE49-F238E27FC236}">
                <a16:creationId xmlns:a16="http://schemas.microsoft.com/office/drawing/2014/main" id="{96CA527D-BC6C-4BE4-8D02-69B3C48578A9}"/>
              </a:ext>
            </a:extLst>
          </p:cNvPr>
          <p:cNvPicPr>
            <a:picLocks noChangeAspect="1"/>
          </p:cNvPicPr>
          <p:nvPr/>
        </p:nvPicPr>
        <p:blipFill>
          <a:blip r:embed="rId3"/>
          <a:stretch>
            <a:fillRect/>
          </a:stretch>
        </p:blipFill>
        <p:spPr>
          <a:xfrm>
            <a:off x="0" y="1520378"/>
            <a:ext cx="12192000" cy="4283676"/>
          </a:xfrm>
          <a:prstGeom prst="rect">
            <a:avLst/>
          </a:prstGeom>
        </p:spPr>
      </p:pic>
      <p:pic>
        <p:nvPicPr>
          <p:cNvPr id="8" name="Picture 7">
            <a:extLst>
              <a:ext uri="{FF2B5EF4-FFF2-40B4-BE49-F238E27FC236}">
                <a16:creationId xmlns:a16="http://schemas.microsoft.com/office/drawing/2014/main" id="{F2F080B1-C260-4CFB-8781-38F4993C2BD2}"/>
              </a:ext>
            </a:extLst>
          </p:cNvPr>
          <p:cNvPicPr>
            <a:picLocks noChangeAspect="1"/>
          </p:cNvPicPr>
          <p:nvPr/>
        </p:nvPicPr>
        <p:blipFill>
          <a:blip r:embed="rId4"/>
          <a:stretch>
            <a:fillRect/>
          </a:stretch>
        </p:blipFill>
        <p:spPr>
          <a:xfrm>
            <a:off x="0" y="1455778"/>
            <a:ext cx="12192000" cy="4692685"/>
          </a:xfrm>
          <a:prstGeom prst="rect">
            <a:avLst/>
          </a:prstGeom>
        </p:spPr>
      </p:pic>
    </p:spTree>
    <p:extLst>
      <p:ext uri="{BB962C8B-B14F-4D97-AF65-F5344CB8AC3E}">
        <p14:creationId xmlns:p14="http://schemas.microsoft.com/office/powerpoint/2010/main" val="192214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F75FB6-61A0-4B71-B132-01BF8984223B}"/>
              </a:ext>
            </a:extLst>
          </p:cNvPr>
          <p:cNvSpPr>
            <a:spLocks noGrp="1"/>
          </p:cNvSpPr>
          <p:nvPr>
            <p:ph type="title"/>
          </p:nvPr>
        </p:nvSpPr>
        <p:spPr/>
        <p:txBody>
          <a:bodyPr/>
          <a:lstStyle/>
          <a:p>
            <a:r>
              <a:rPr lang="en-US" dirty="0"/>
              <a:t>Capital One – API Maturity </a:t>
            </a:r>
          </a:p>
        </p:txBody>
      </p:sp>
      <p:sp>
        <p:nvSpPr>
          <p:cNvPr id="3" name="Footer Placeholder 2">
            <a:extLst>
              <a:ext uri="{FF2B5EF4-FFF2-40B4-BE49-F238E27FC236}">
                <a16:creationId xmlns:a16="http://schemas.microsoft.com/office/drawing/2014/main" id="{F019C15E-B5C3-4701-BC78-2059FA181A9C}"/>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AFD83A14-986F-4292-A3E3-BDF37D067C22}"/>
              </a:ext>
            </a:extLst>
          </p:cNvPr>
          <p:cNvSpPr>
            <a:spLocks noGrp="1"/>
          </p:cNvSpPr>
          <p:nvPr>
            <p:ph type="sldNum" sz="quarter" idx="11"/>
          </p:nvPr>
        </p:nvSpPr>
        <p:spPr/>
        <p:txBody>
          <a:bodyPr/>
          <a:lstStyle/>
          <a:p>
            <a:fld id="{49DF86D6-4B9D-4B83-AF23-D696D3CD110A}" type="slidenum">
              <a:rPr lang="en-US" smtClean="0"/>
              <a:pPr/>
              <a:t>4</a:t>
            </a:fld>
            <a:endParaRPr lang="en-US" dirty="0"/>
          </a:p>
        </p:txBody>
      </p:sp>
      <p:sp>
        <p:nvSpPr>
          <p:cNvPr id="2" name="Text Placeholder 1">
            <a:extLst>
              <a:ext uri="{FF2B5EF4-FFF2-40B4-BE49-F238E27FC236}">
                <a16:creationId xmlns:a16="http://schemas.microsoft.com/office/drawing/2014/main" id="{0DA6060E-026E-4EA8-B02D-F1F05521E74A}"/>
              </a:ext>
            </a:extLst>
          </p:cNvPr>
          <p:cNvSpPr>
            <a:spLocks noGrp="1"/>
          </p:cNvSpPr>
          <p:nvPr>
            <p:ph type="body" sz="quarter" idx="12"/>
          </p:nvPr>
        </p:nvSpPr>
        <p:spPr>
          <a:xfrm>
            <a:off x="381000" y="1339293"/>
            <a:ext cx="5715000" cy="4572000"/>
          </a:xfrm>
        </p:spPr>
        <p:txBody>
          <a:bodyPr/>
          <a:lstStyle/>
          <a:p>
            <a:pPr marL="0" indent="0" fontAlgn="base">
              <a:buNone/>
            </a:pPr>
            <a:r>
              <a:rPr lang="en-US" b="0" dirty="0"/>
              <a:t>Capital One defines five distinctive layers that offer value to any organization doing APIs</a:t>
            </a:r>
          </a:p>
        </p:txBody>
      </p:sp>
      <p:sp>
        <p:nvSpPr>
          <p:cNvPr id="5" name="Text Placeholder 4">
            <a:extLst>
              <a:ext uri="{FF2B5EF4-FFF2-40B4-BE49-F238E27FC236}">
                <a16:creationId xmlns:a16="http://schemas.microsoft.com/office/drawing/2014/main" id="{BF466AE6-DDF0-4828-BB97-D72F4EB97394}"/>
              </a:ext>
            </a:extLst>
          </p:cNvPr>
          <p:cNvSpPr>
            <a:spLocks noGrp="1"/>
          </p:cNvSpPr>
          <p:nvPr>
            <p:ph type="body" sz="quarter" idx="14"/>
          </p:nvPr>
        </p:nvSpPr>
        <p:spPr>
          <a:xfrm>
            <a:off x="5311037" y="1261390"/>
            <a:ext cx="6576164" cy="5680552"/>
          </a:xfrm>
        </p:spPr>
        <p:txBody>
          <a:bodyPr/>
          <a:lstStyle/>
          <a:p>
            <a:pPr fontAlgn="base"/>
            <a:r>
              <a:rPr lang="en-US" sz="2800" dirty="0">
                <a:solidFill>
                  <a:srgbClr val="FF0000"/>
                </a:solidFill>
              </a:rPr>
              <a:t>Functional</a:t>
            </a:r>
            <a:r>
              <a:rPr lang="en-US" sz="2800" b="0" dirty="0"/>
              <a:t> - doing the basics</a:t>
            </a:r>
          </a:p>
          <a:p>
            <a:pPr fontAlgn="base"/>
            <a:r>
              <a:rPr lang="en-US" sz="2800" dirty="0">
                <a:solidFill>
                  <a:srgbClr val="FF0000"/>
                </a:solidFill>
              </a:rPr>
              <a:t>Reliable</a:t>
            </a:r>
            <a:r>
              <a:rPr lang="en-US" sz="2800" b="0" dirty="0"/>
              <a:t> - reliable, scalable</a:t>
            </a:r>
          </a:p>
          <a:p>
            <a:pPr fontAlgn="base"/>
            <a:r>
              <a:rPr lang="en-US" sz="2800" dirty="0">
                <a:solidFill>
                  <a:srgbClr val="FF0000"/>
                </a:solidFill>
              </a:rPr>
              <a:t>Intuitive</a:t>
            </a:r>
            <a:r>
              <a:rPr lang="en-US" sz="2800" b="0" dirty="0"/>
              <a:t> - developer experience is key, standardizing and streamlining </a:t>
            </a:r>
          </a:p>
          <a:p>
            <a:pPr fontAlgn="base"/>
            <a:r>
              <a:rPr lang="en-US" sz="2800" dirty="0">
                <a:solidFill>
                  <a:srgbClr val="FF0000"/>
                </a:solidFill>
              </a:rPr>
              <a:t>Empowering</a:t>
            </a:r>
            <a:r>
              <a:rPr lang="en-US" sz="2800" b="0" dirty="0"/>
              <a:t> - deliver value to an organization by being function, reliable, and intuitive - contributes significantly to operations.</a:t>
            </a:r>
          </a:p>
          <a:p>
            <a:pPr fontAlgn="base"/>
            <a:r>
              <a:rPr lang="en-US" sz="2800" dirty="0">
                <a:solidFill>
                  <a:srgbClr val="FF0000"/>
                </a:solidFill>
              </a:rPr>
              <a:t>Transformative</a:t>
            </a:r>
            <a:r>
              <a:rPr lang="en-US" sz="2800" b="0" dirty="0"/>
              <a:t> - APIs that are game changer. Few ever rise to this level, but all should aspire to this level of maturity.</a:t>
            </a:r>
          </a:p>
          <a:p>
            <a:endParaRPr lang="en-US" sz="2800" dirty="0"/>
          </a:p>
        </p:txBody>
      </p:sp>
      <p:pic>
        <p:nvPicPr>
          <p:cNvPr id="7" name="Picture 6">
            <a:extLst>
              <a:ext uri="{FF2B5EF4-FFF2-40B4-BE49-F238E27FC236}">
                <a16:creationId xmlns:a16="http://schemas.microsoft.com/office/drawing/2014/main" id="{F4CAF227-A40A-4AA4-890D-1AEBE0BFD1BD}"/>
              </a:ext>
            </a:extLst>
          </p:cNvPr>
          <p:cNvPicPr>
            <a:picLocks noChangeAspect="1"/>
          </p:cNvPicPr>
          <p:nvPr/>
        </p:nvPicPr>
        <p:blipFill>
          <a:blip r:embed="rId3"/>
          <a:stretch>
            <a:fillRect/>
          </a:stretch>
        </p:blipFill>
        <p:spPr>
          <a:xfrm>
            <a:off x="676405" y="3496996"/>
            <a:ext cx="4634632" cy="2610225"/>
          </a:xfrm>
          <a:prstGeom prst="rect">
            <a:avLst/>
          </a:prstGeom>
        </p:spPr>
      </p:pic>
    </p:spTree>
    <p:extLst>
      <p:ext uri="{BB962C8B-B14F-4D97-AF65-F5344CB8AC3E}">
        <p14:creationId xmlns:p14="http://schemas.microsoft.com/office/powerpoint/2010/main" val="13158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3839BC-17E0-41F9-BE7A-A19BB2DAF2C8}"/>
              </a:ext>
            </a:extLst>
          </p:cNvPr>
          <p:cNvSpPr>
            <a:spLocks noGrp="1"/>
          </p:cNvSpPr>
          <p:nvPr>
            <p:ph type="title"/>
          </p:nvPr>
        </p:nvSpPr>
        <p:spPr/>
        <p:txBody>
          <a:bodyPr/>
          <a:lstStyle/>
          <a:p>
            <a:r>
              <a:rPr lang="en-US" dirty="0"/>
              <a:t>API Types</a:t>
            </a:r>
          </a:p>
        </p:txBody>
      </p:sp>
      <p:sp>
        <p:nvSpPr>
          <p:cNvPr id="2" name="Footer Placeholder 1">
            <a:extLst>
              <a:ext uri="{FF2B5EF4-FFF2-40B4-BE49-F238E27FC236}">
                <a16:creationId xmlns:a16="http://schemas.microsoft.com/office/drawing/2014/main" id="{8FCAFB37-56A1-4132-99E7-A0CE49F1C3FA}"/>
              </a:ext>
            </a:extLst>
          </p:cNvPr>
          <p:cNvSpPr>
            <a:spLocks noGrp="1"/>
          </p:cNvSpPr>
          <p:nvPr>
            <p:ph type="ftr" sz="quarter" idx="10"/>
          </p:nvPr>
        </p:nvSpPr>
        <p:spPr/>
        <p:txBody>
          <a:bodyPr/>
          <a:lstStyle/>
          <a:p>
            <a:r>
              <a:rPr lang="en-US" dirty="0">
                <a:gradFill>
                  <a:gsLst>
                    <a:gs pos="0">
                      <a:srgbClr val="FFFFFF"/>
                    </a:gs>
                    <a:gs pos="100000">
                      <a:srgbClr val="FFFFFF"/>
                    </a:gs>
                  </a:gsLst>
                  <a:lin ang="5400000" scaled="1"/>
                </a:gradFill>
              </a:rPr>
              <a:t>© 2017 F5 Networks</a:t>
            </a:r>
          </a:p>
        </p:txBody>
      </p:sp>
      <p:sp>
        <p:nvSpPr>
          <p:cNvPr id="3" name="Slide Number Placeholder 2">
            <a:extLst>
              <a:ext uri="{FF2B5EF4-FFF2-40B4-BE49-F238E27FC236}">
                <a16:creationId xmlns:a16="http://schemas.microsoft.com/office/drawing/2014/main" id="{0D1338BD-77A7-402F-B8EF-70D332C09E34}"/>
              </a:ext>
            </a:extLst>
          </p:cNvPr>
          <p:cNvSpPr>
            <a:spLocks noGrp="1"/>
          </p:cNvSpPr>
          <p:nvPr>
            <p:ph type="sldNum" sz="quarter" idx="11"/>
          </p:nvPr>
        </p:nvSpPr>
        <p:spPr/>
        <p:txBody>
          <a:bodyPr/>
          <a:lstStyle/>
          <a:p>
            <a:fld id="{49DF86D6-4B9D-4B83-AF23-D696D3CD110A}" type="slidenum">
              <a:rPr lang="en-US" smtClean="0">
                <a:gradFill>
                  <a:gsLst>
                    <a:gs pos="0">
                      <a:srgbClr val="FFFFFF"/>
                    </a:gs>
                    <a:gs pos="100000">
                      <a:srgbClr val="FFFFFF"/>
                    </a:gs>
                  </a:gsLst>
                  <a:lin ang="5400000" scaled="1"/>
                </a:gradFill>
              </a:rPr>
              <a:pPr/>
              <a:t>5</a:t>
            </a:fld>
            <a:endParaRPr lang="en-US" dirty="0">
              <a:gradFill>
                <a:gsLst>
                  <a:gs pos="0">
                    <a:srgbClr val="FFFFFF"/>
                  </a:gs>
                  <a:gs pos="100000">
                    <a:srgbClr val="FFFFFF"/>
                  </a:gs>
                </a:gsLst>
                <a:lin ang="5400000" scaled="1"/>
              </a:gradFill>
            </a:endParaRPr>
          </a:p>
        </p:txBody>
      </p:sp>
      <p:sp>
        <p:nvSpPr>
          <p:cNvPr id="7" name="Text Placeholder 6">
            <a:extLst>
              <a:ext uri="{FF2B5EF4-FFF2-40B4-BE49-F238E27FC236}">
                <a16:creationId xmlns:a16="http://schemas.microsoft.com/office/drawing/2014/main" id="{DC5096BF-C800-42C1-A4F6-780338B98BE7}"/>
              </a:ext>
            </a:extLst>
          </p:cNvPr>
          <p:cNvSpPr>
            <a:spLocks noGrp="1"/>
          </p:cNvSpPr>
          <p:nvPr>
            <p:ph type="body" sz="quarter" idx="12"/>
          </p:nvPr>
        </p:nvSpPr>
        <p:spPr/>
        <p:txBody>
          <a:bodyPr/>
          <a:lstStyle/>
          <a:p>
            <a:pPr fontAlgn="base"/>
            <a:r>
              <a:rPr lang="en-US" b="0" dirty="0"/>
              <a:t>Internal</a:t>
            </a:r>
          </a:p>
          <a:p>
            <a:pPr lvl="1" fontAlgn="base"/>
            <a:r>
              <a:rPr lang="en-US" dirty="0"/>
              <a:t>Used</a:t>
            </a:r>
            <a:r>
              <a:rPr lang="en-US" b="0" dirty="0"/>
              <a:t> within an organization or company. SOAP/HTTP or .NET has a large presence. Usually REST will wrap an existing SOAP/HTTP or .NET service</a:t>
            </a:r>
          </a:p>
          <a:p>
            <a:pPr fontAlgn="base"/>
            <a:r>
              <a:rPr lang="en-US" b="0" dirty="0"/>
              <a:t>External</a:t>
            </a:r>
          </a:p>
          <a:p>
            <a:pPr lvl="1" fontAlgn="base"/>
            <a:r>
              <a:rPr lang="en-US" b="0" dirty="0"/>
              <a:t>These APIs are primarily available externally to consumers. Commonly today written based on REST/JSON technologies B2B, B2C</a:t>
            </a:r>
          </a:p>
          <a:p>
            <a:pPr fontAlgn="base"/>
            <a:r>
              <a:rPr lang="en-US" b="0" dirty="0"/>
              <a:t>Partner</a:t>
            </a:r>
          </a:p>
          <a:p>
            <a:pPr lvl="1" fontAlgn="base"/>
            <a:r>
              <a:rPr lang="en-US" b="0" dirty="0"/>
              <a:t>Specifically designed for partners to access business functions. Examples include online catalog, ordering, and reconciliation. B2B … </a:t>
            </a:r>
          </a:p>
          <a:p>
            <a:pPr fontAlgn="base"/>
            <a:endParaRPr lang="en-US" b="0" dirty="0"/>
          </a:p>
          <a:p>
            <a:endParaRPr lang="en-US" dirty="0"/>
          </a:p>
        </p:txBody>
      </p:sp>
    </p:spTree>
    <p:extLst>
      <p:ext uri="{BB962C8B-B14F-4D97-AF65-F5344CB8AC3E}">
        <p14:creationId xmlns:p14="http://schemas.microsoft.com/office/powerpoint/2010/main" val="225693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3"/>
          </p:nvPr>
        </p:nvSpPr>
        <p:spPr/>
        <p:txBody>
          <a:bodyPr/>
          <a:lstStyle/>
          <a:p>
            <a:r>
              <a:rPr lang="en-US"/>
              <a:t>© 2016 F5 Networks</a:t>
            </a:r>
            <a:endParaRPr lang="en-US" dirty="0"/>
          </a:p>
        </p:txBody>
      </p:sp>
      <p:sp>
        <p:nvSpPr>
          <p:cNvPr id="4" name="Slide Number Placeholder 3"/>
          <p:cNvSpPr>
            <a:spLocks noGrp="1"/>
          </p:cNvSpPr>
          <p:nvPr>
            <p:ph type="sldNum" sz="quarter" idx="4"/>
          </p:nvPr>
        </p:nvSpPr>
        <p:spPr/>
        <p:txBody>
          <a:bodyPr/>
          <a:lstStyle/>
          <a:p>
            <a:fld id="{49DF86D6-4B9D-4B83-AF23-D696D3CD110A}" type="slidenum">
              <a:rPr lang="en-US" smtClean="0"/>
              <a:pPr/>
              <a:t>6</a:t>
            </a:fld>
            <a:endParaRPr lang="en-US"/>
          </a:p>
        </p:txBody>
      </p:sp>
      <p:pic>
        <p:nvPicPr>
          <p:cNvPr id="5" name="Picture 4"/>
          <p:cNvPicPr>
            <a:picLocks noChangeAspect="1"/>
          </p:cNvPicPr>
          <p:nvPr/>
        </p:nvPicPr>
        <p:blipFill>
          <a:blip r:embed="rId3"/>
          <a:stretch>
            <a:fillRect/>
          </a:stretch>
        </p:blipFill>
        <p:spPr>
          <a:xfrm>
            <a:off x="13712" y="0"/>
            <a:ext cx="12164576" cy="6858000"/>
          </a:xfrm>
          <a:prstGeom prst="rect">
            <a:avLst/>
          </a:prstGeom>
        </p:spPr>
      </p:pic>
    </p:spTree>
    <p:extLst>
      <p:ext uri="{BB962C8B-B14F-4D97-AF65-F5344CB8AC3E}">
        <p14:creationId xmlns:p14="http://schemas.microsoft.com/office/powerpoint/2010/main" val="307666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324D1-1C30-4080-B7DD-4C0A542E68AF}"/>
              </a:ext>
            </a:extLst>
          </p:cNvPr>
          <p:cNvSpPr>
            <a:spLocks noGrp="1"/>
          </p:cNvSpPr>
          <p:nvPr>
            <p:ph type="title"/>
          </p:nvPr>
        </p:nvSpPr>
        <p:spPr>
          <a:xfrm>
            <a:off x="304800" y="304801"/>
            <a:ext cx="11582400" cy="867930"/>
          </a:xfrm>
        </p:spPr>
        <p:txBody>
          <a:bodyPr/>
          <a:lstStyle/>
          <a:p>
            <a:r>
              <a:rPr lang="en-US" dirty="0"/>
              <a:t>API Security Challenges </a:t>
            </a:r>
          </a:p>
        </p:txBody>
      </p:sp>
      <p:sp>
        <p:nvSpPr>
          <p:cNvPr id="3" name="Footer Placeholder 2">
            <a:extLst>
              <a:ext uri="{FF2B5EF4-FFF2-40B4-BE49-F238E27FC236}">
                <a16:creationId xmlns:a16="http://schemas.microsoft.com/office/drawing/2014/main" id="{5C24D97F-6510-4FDA-B3D4-8253E248855B}"/>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C16A47A-F5FF-426F-9127-E6231FF26CF7}"/>
              </a:ext>
            </a:extLst>
          </p:cNvPr>
          <p:cNvSpPr>
            <a:spLocks noGrp="1"/>
          </p:cNvSpPr>
          <p:nvPr>
            <p:ph type="sldNum" sz="quarter" idx="11"/>
          </p:nvPr>
        </p:nvSpPr>
        <p:spPr/>
        <p:txBody>
          <a:bodyPr/>
          <a:lstStyle/>
          <a:p>
            <a:fld id="{49DF86D6-4B9D-4B83-AF23-D696D3CD110A}" type="slidenum">
              <a:rPr lang="en-US" smtClean="0"/>
              <a:pPr/>
              <a:t>7</a:t>
            </a:fld>
            <a:endParaRPr lang="en-US" dirty="0"/>
          </a:p>
        </p:txBody>
      </p:sp>
      <p:sp>
        <p:nvSpPr>
          <p:cNvPr id="6" name="Text Placeholder 5">
            <a:extLst>
              <a:ext uri="{FF2B5EF4-FFF2-40B4-BE49-F238E27FC236}">
                <a16:creationId xmlns:a16="http://schemas.microsoft.com/office/drawing/2014/main" id="{93A9EAAC-87A0-4E80-BD0D-A4E7C79C7E1D}"/>
              </a:ext>
            </a:extLst>
          </p:cNvPr>
          <p:cNvSpPr>
            <a:spLocks noGrp="1"/>
          </p:cNvSpPr>
          <p:nvPr>
            <p:ph type="body" sz="quarter" idx="12"/>
          </p:nvPr>
        </p:nvSpPr>
        <p:spPr/>
        <p:txBody>
          <a:bodyPr/>
          <a:lstStyle/>
          <a:p>
            <a:pPr marL="0" indent="0">
              <a:buNone/>
            </a:pPr>
            <a:r>
              <a:rPr lang="en-US" dirty="0">
                <a:solidFill>
                  <a:srgbClr val="FF0000"/>
                </a:solidFill>
              </a:rPr>
              <a:t>API is subject to cyber attacks as any other application </a:t>
            </a:r>
          </a:p>
          <a:p>
            <a:r>
              <a:rPr lang="en-US" dirty="0"/>
              <a:t>DDoS L4-7</a:t>
            </a:r>
          </a:p>
          <a:p>
            <a:r>
              <a:rPr lang="en-US" dirty="0"/>
              <a:t>Encryption</a:t>
            </a:r>
          </a:p>
          <a:p>
            <a:r>
              <a:rPr lang="en-US" dirty="0"/>
              <a:t>OWASP 10 exploits</a:t>
            </a:r>
          </a:p>
          <a:p>
            <a:r>
              <a:rPr lang="en-US" dirty="0"/>
              <a:t>Data Leakage </a:t>
            </a:r>
          </a:p>
          <a:p>
            <a:r>
              <a:rPr lang="en-US" dirty="0"/>
              <a:t>Credential stuffing / Brute force</a:t>
            </a:r>
          </a:p>
          <a:p>
            <a:r>
              <a:rPr lang="en-US" dirty="0"/>
              <a:t>Stat manipulation </a:t>
            </a:r>
          </a:p>
          <a:p>
            <a:r>
              <a:rPr lang="en-US" dirty="0"/>
              <a:t>BOTs: Scrapers, crawlers spiders… </a:t>
            </a:r>
          </a:p>
          <a:p>
            <a:endParaRPr lang="en-US" dirty="0"/>
          </a:p>
        </p:txBody>
      </p:sp>
    </p:spTree>
    <p:extLst>
      <p:ext uri="{BB962C8B-B14F-4D97-AF65-F5344CB8AC3E}">
        <p14:creationId xmlns:p14="http://schemas.microsoft.com/office/powerpoint/2010/main" val="91652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WAF and L4 Firewall</a:t>
            </a:r>
          </a:p>
        </p:txBody>
      </p:sp>
      <p:sp>
        <p:nvSpPr>
          <p:cNvPr id="3" name="Footer Placeholder 2"/>
          <p:cNvSpPr>
            <a:spLocks noGrp="1"/>
          </p:cNvSpPr>
          <p:nvPr>
            <p:ph type="ftr" sz="quarter" idx="10"/>
          </p:nvPr>
        </p:nvSpPr>
        <p:spPr/>
        <p:txBody>
          <a:bodyPr/>
          <a:lstStyle/>
          <a:p>
            <a:pPr defTabSz="914126"/>
            <a:r>
              <a:rPr lang="en-US">
                <a:gradFill>
                  <a:gsLst>
                    <a:gs pos="0">
                      <a:srgbClr val="FFFFFF"/>
                    </a:gs>
                    <a:gs pos="100000">
                      <a:srgbClr val="FFFFFF"/>
                    </a:gs>
                  </a:gsLst>
                  <a:lin ang="5400000" scaled="1"/>
                </a:gradFill>
                <a:latin typeface="Arial"/>
              </a:rPr>
              <a:t>© 2017 F5 Networks</a:t>
            </a:r>
            <a:endParaRPr lang="en-US" dirty="0">
              <a:gradFill>
                <a:gsLst>
                  <a:gs pos="0">
                    <a:srgbClr val="FFFFFF"/>
                  </a:gs>
                  <a:gs pos="100000">
                    <a:srgbClr val="FFFFFF"/>
                  </a:gs>
                </a:gsLst>
                <a:lin ang="5400000" scaled="1"/>
              </a:gradFill>
              <a:latin typeface="Arial"/>
            </a:endParaRPr>
          </a:p>
        </p:txBody>
      </p:sp>
      <p:sp>
        <p:nvSpPr>
          <p:cNvPr id="4" name="Slide Number Placeholder 3"/>
          <p:cNvSpPr>
            <a:spLocks noGrp="1"/>
          </p:cNvSpPr>
          <p:nvPr>
            <p:ph type="sldNum" sz="quarter" idx="11"/>
          </p:nvPr>
        </p:nvSpPr>
        <p:spPr/>
        <p:txBody>
          <a:bodyPr/>
          <a:lstStyle/>
          <a:p>
            <a:pPr defTabSz="914126"/>
            <a:fld id="{49DF86D6-4B9D-4B83-AF23-D696D3CD110A}" type="slidenum">
              <a:rPr lang="en-US">
                <a:gradFill>
                  <a:gsLst>
                    <a:gs pos="0">
                      <a:srgbClr val="FFFFFF"/>
                    </a:gs>
                    <a:gs pos="100000">
                      <a:srgbClr val="FFFFFF"/>
                    </a:gs>
                  </a:gsLst>
                  <a:lin ang="5400000" scaled="1"/>
                </a:gradFill>
                <a:latin typeface="Arial"/>
              </a:rPr>
              <a:pPr defTabSz="914126"/>
              <a:t>8</a:t>
            </a:fld>
            <a:endParaRPr lang="en-US" dirty="0">
              <a:gradFill>
                <a:gsLst>
                  <a:gs pos="0">
                    <a:srgbClr val="FFFFFF"/>
                  </a:gs>
                  <a:gs pos="100000">
                    <a:srgbClr val="FFFFFF"/>
                  </a:gs>
                </a:gsLst>
                <a:lin ang="5400000" scaled="1"/>
              </a:gradFill>
              <a:latin typeface="Arial"/>
            </a:endParaRPr>
          </a:p>
        </p:txBody>
      </p:sp>
      <p:sp>
        <p:nvSpPr>
          <p:cNvPr id="5" name="Text Placeholder 4"/>
          <p:cNvSpPr>
            <a:spLocks noGrp="1"/>
          </p:cNvSpPr>
          <p:nvPr>
            <p:ph type="body" sz="quarter" idx="12"/>
          </p:nvPr>
        </p:nvSpPr>
        <p:spPr>
          <a:xfrm>
            <a:off x="237688" y="587228"/>
            <a:ext cx="11582400" cy="4714613"/>
          </a:xfrm>
        </p:spPr>
        <p:txBody>
          <a:bodyPr/>
          <a:lstStyle/>
          <a:p>
            <a:endParaRPr lang="en-US" dirty="0"/>
          </a:p>
          <a:p>
            <a:r>
              <a:rPr lang="en-US" dirty="0"/>
              <a:t>1) Access Control and authorization </a:t>
            </a:r>
          </a:p>
          <a:p>
            <a:pPr lvl="1"/>
            <a:r>
              <a:rPr lang="en-US" dirty="0"/>
              <a:t>OAUTH 2.0, Basic </a:t>
            </a:r>
            <a:r>
              <a:rPr lang="en-US" dirty="0" err="1"/>
              <a:t>Auth</a:t>
            </a:r>
            <a:r>
              <a:rPr lang="en-US" dirty="0"/>
              <a:t>, Client-Cert </a:t>
            </a:r>
            <a:r>
              <a:rPr lang="en-US" dirty="0" err="1"/>
              <a:t>Auth</a:t>
            </a:r>
            <a:endParaRPr lang="en-US" dirty="0"/>
          </a:p>
          <a:p>
            <a:pPr lvl="1"/>
            <a:r>
              <a:rPr lang="en-US" dirty="0"/>
              <a:t>L7 ACL - Allow access to specific URI based on identity</a:t>
            </a:r>
          </a:p>
          <a:p>
            <a:r>
              <a:rPr lang="en-US" dirty="0"/>
              <a:t>2) WAF </a:t>
            </a:r>
          </a:p>
          <a:p>
            <a:pPr lvl="1"/>
            <a:r>
              <a:rPr lang="en-US" dirty="0"/>
              <a:t>SOAP</a:t>
            </a:r>
          </a:p>
          <a:p>
            <a:pPr lvl="1"/>
            <a:r>
              <a:rPr lang="en-US" dirty="0"/>
              <a:t>JSON / AJAX protection </a:t>
            </a:r>
          </a:p>
          <a:p>
            <a:pPr lvl="1"/>
            <a:r>
              <a:rPr lang="en-US" dirty="0"/>
              <a:t>REST API protection</a:t>
            </a:r>
          </a:p>
          <a:p>
            <a:pPr lvl="1"/>
            <a:r>
              <a:rPr lang="en-US" dirty="0"/>
              <a:t>DDoS protection</a:t>
            </a:r>
          </a:p>
          <a:p>
            <a:pPr lvl="1"/>
            <a:r>
              <a:rPr lang="en-US" dirty="0"/>
              <a:t>Brute Force detection</a:t>
            </a:r>
          </a:p>
          <a:p>
            <a:r>
              <a:rPr lang="en-US" dirty="0"/>
              <a:t>3) L3/4 Firewalling</a:t>
            </a:r>
          </a:p>
          <a:p>
            <a:pPr lvl="1"/>
            <a:r>
              <a:rPr lang="en-US" dirty="0"/>
              <a:t>DDoS protection</a:t>
            </a:r>
          </a:p>
          <a:p>
            <a:endParaRPr lang="en-US" dirty="0"/>
          </a:p>
        </p:txBody>
      </p:sp>
    </p:spTree>
    <p:extLst>
      <p:ext uri="{BB962C8B-B14F-4D97-AF65-F5344CB8AC3E}">
        <p14:creationId xmlns:p14="http://schemas.microsoft.com/office/powerpoint/2010/main" val="166727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E324D1-1C30-4080-B7DD-4C0A542E68AF}"/>
              </a:ext>
            </a:extLst>
          </p:cNvPr>
          <p:cNvSpPr>
            <a:spLocks noGrp="1"/>
          </p:cNvSpPr>
          <p:nvPr>
            <p:ph type="title"/>
          </p:nvPr>
        </p:nvSpPr>
        <p:spPr>
          <a:xfrm>
            <a:off x="304800" y="304801"/>
            <a:ext cx="11582400" cy="867930"/>
          </a:xfrm>
        </p:spPr>
        <p:txBody>
          <a:bodyPr/>
          <a:lstStyle/>
          <a:p>
            <a:r>
              <a:rPr lang="en-US" dirty="0"/>
              <a:t>API Security Challenges </a:t>
            </a:r>
          </a:p>
        </p:txBody>
      </p:sp>
      <p:sp>
        <p:nvSpPr>
          <p:cNvPr id="3" name="Footer Placeholder 2">
            <a:extLst>
              <a:ext uri="{FF2B5EF4-FFF2-40B4-BE49-F238E27FC236}">
                <a16:creationId xmlns:a16="http://schemas.microsoft.com/office/drawing/2014/main" id="{5C24D97F-6510-4FDA-B3D4-8253E248855B}"/>
              </a:ext>
            </a:extLst>
          </p:cNvPr>
          <p:cNvSpPr>
            <a:spLocks noGrp="1"/>
          </p:cNvSpPr>
          <p:nvPr>
            <p:ph type="ftr" sz="quarter" idx="10"/>
          </p:nvPr>
        </p:nvSpPr>
        <p:spPr/>
        <p:txBody>
          <a:bodyPr/>
          <a:lstStyle/>
          <a:p>
            <a:r>
              <a:rPr lang="en-US"/>
              <a:t>© 2017 F5 Networks</a:t>
            </a:r>
            <a:endParaRPr lang="en-US" dirty="0"/>
          </a:p>
        </p:txBody>
      </p:sp>
      <p:sp>
        <p:nvSpPr>
          <p:cNvPr id="4" name="Slide Number Placeholder 3">
            <a:extLst>
              <a:ext uri="{FF2B5EF4-FFF2-40B4-BE49-F238E27FC236}">
                <a16:creationId xmlns:a16="http://schemas.microsoft.com/office/drawing/2014/main" id="{6C16A47A-F5FF-426F-9127-E6231FF26CF7}"/>
              </a:ext>
            </a:extLst>
          </p:cNvPr>
          <p:cNvSpPr>
            <a:spLocks noGrp="1"/>
          </p:cNvSpPr>
          <p:nvPr>
            <p:ph type="sldNum" sz="quarter" idx="11"/>
          </p:nvPr>
        </p:nvSpPr>
        <p:spPr/>
        <p:txBody>
          <a:bodyPr/>
          <a:lstStyle/>
          <a:p>
            <a:fld id="{49DF86D6-4B9D-4B83-AF23-D696D3CD110A}" type="slidenum">
              <a:rPr lang="en-US" smtClean="0"/>
              <a:pPr/>
              <a:t>9</a:t>
            </a:fld>
            <a:endParaRPr lang="en-US" dirty="0"/>
          </a:p>
        </p:txBody>
      </p:sp>
      <p:sp>
        <p:nvSpPr>
          <p:cNvPr id="6" name="Text Placeholder 5">
            <a:extLst>
              <a:ext uri="{FF2B5EF4-FFF2-40B4-BE49-F238E27FC236}">
                <a16:creationId xmlns:a16="http://schemas.microsoft.com/office/drawing/2014/main" id="{93A9EAAC-87A0-4E80-BD0D-A4E7C79C7E1D}"/>
              </a:ext>
            </a:extLst>
          </p:cNvPr>
          <p:cNvSpPr>
            <a:spLocks noGrp="1"/>
          </p:cNvSpPr>
          <p:nvPr>
            <p:ph type="body" sz="quarter" idx="12"/>
          </p:nvPr>
        </p:nvSpPr>
        <p:spPr/>
        <p:txBody>
          <a:bodyPr/>
          <a:lstStyle/>
          <a:p>
            <a:r>
              <a:rPr lang="en-US" dirty="0"/>
              <a:t>OWASP 10 exploits</a:t>
            </a:r>
          </a:p>
          <a:p>
            <a:r>
              <a:rPr lang="en-US" dirty="0"/>
              <a:t>Encryption</a:t>
            </a:r>
          </a:p>
          <a:p>
            <a:r>
              <a:rPr lang="en-US" dirty="0"/>
              <a:t>DDoS L4-7</a:t>
            </a:r>
          </a:p>
          <a:p>
            <a:r>
              <a:rPr lang="en-US" dirty="0"/>
              <a:t>Data Leakage </a:t>
            </a:r>
          </a:p>
          <a:p>
            <a:r>
              <a:rPr lang="en-US" dirty="0"/>
              <a:t>Credential stuffing / Brute force</a:t>
            </a:r>
          </a:p>
          <a:p>
            <a:r>
              <a:rPr lang="en-US" dirty="0"/>
              <a:t>Stat manipulation </a:t>
            </a:r>
          </a:p>
          <a:p>
            <a:r>
              <a:rPr lang="en-US" dirty="0"/>
              <a:t>BOTs: Scrapers, crawlers spiders… </a:t>
            </a:r>
          </a:p>
          <a:p>
            <a:endParaRPr lang="en-US" dirty="0"/>
          </a:p>
        </p:txBody>
      </p:sp>
    </p:spTree>
    <p:extLst>
      <p:ext uri="{BB962C8B-B14F-4D97-AF65-F5344CB8AC3E}">
        <p14:creationId xmlns:p14="http://schemas.microsoft.com/office/powerpoint/2010/main" val="300861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OFFISYNC_SLIDE_GUID" val="c254f3f8-8a98-45f1-8b40-98953cd5479b"/>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OFFISYNC_SLIDE_GUID" val="c254f3f8-8a98-45f1-8b40-98953cd5479b"/>
</p:tagLst>
</file>

<file path=ppt/theme/theme1.xml><?xml version="1.0" encoding="utf-8"?>
<a:theme xmlns:a="http://schemas.openxmlformats.org/drawingml/2006/main" name="Black Background">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2.xml><?xml version="1.0" encoding="utf-8"?>
<a:theme xmlns:a="http://schemas.openxmlformats.org/drawingml/2006/main" name="BLUE">
  <a:themeElements>
    <a:clrScheme name="Custom 1">
      <a:dk1>
        <a:srgbClr val="004B8D"/>
      </a:dk1>
      <a:lt1>
        <a:sysClr val="window" lastClr="FFFFFF"/>
      </a:lt1>
      <a:dk2>
        <a:srgbClr val="004B8D"/>
      </a:dk2>
      <a:lt2>
        <a:srgbClr val="FFC000"/>
      </a:lt2>
      <a:accent1>
        <a:srgbClr val="FFC000"/>
      </a:accent1>
      <a:accent2>
        <a:srgbClr val="FFC000"/>
      </a:accent2>
      <a:accent3>
        <a:srgbClr val="FFC000"/>
      </a:accent3>
      <a:accent4>
        <a:srgbClr val="FFC000"/>
      </a:accent4>
      <a:accent5>
        <a:srgbClr val="FFC000"/>
      </a:accent5>
      <a:accent6>
        <a:srgbClr val="FFC000"/>
      </a:accent6>
      <a:hlink>
        <a:srgbClr val="0000FF"/>
      </a:hlink>
      <a:folHlink>
        <a:srgbClr val="80008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35C833D8-2928-4CBA-8690-8A2E1BC923F1}"/>
    </a:ext>
  </a:extLst>
</a:theme>
</file>

<file path=ppt/theme/theme3.xml><?xml version="1.0" encoding="utf-8"?>
<a:theme xmlns:a="http://schemas.openxmlformats.org/drawingml/2006/main" name="RED">
  <a:themeElements>
    <a:clrScheme name="Custom 4">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FFBD47"/>
      </a:accent5>
      <a:accent6>
        <a:srgbClr val="FFBD47"/>
      </a:accent6>
      <a:hlink>
        <a:srgbClr val="CC9900"/>
      </a:hlink>
      <a:folHlink>
        <a:srgbClr val="666699"/>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4.xml><?xml version="1.0" encoding="utf-8"?>
<a:theme xmlns:a="http://schemas.openxmlformats.org/drawingml/2006/main" name="YELLOW">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 Template.potx [Read-Only]" id="{20749C0C-2A6A-4B89-BE3C-0166393C9075}" vid="{A1BCEA46-3E74-4FA2-AFED-0BDF7B6689B8}"/>
    </a:ext>
  </a:extLst>
</a:theme>
</file>

<file path=ppt/theme/theme5.xml><?xml version="1.0" encoding="utf-8"?>
<a:theme xmlns:a="http://schemas.openxmlformats.org/drawingml/2006/main" name="White Background">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F5 Corporate PowerPoint.potx  -  Read-Only" id="{7B8377BE-590E-46B2-95E1-9431124CF43B}" vid="{1066C0BE-F99C-44BF-BF1C-8E5A697CBDC7}"/>
    </a:ext>
  </a:extLst>
</a:theme>
</file>

<file path=ppt/theme/theme6.xml><?xml version="1.0" encoding="utf-8"?>
<a:theme xmlns:a="http://schemas.openxmlformats.org/drawingml/2006/main" name="F5-Corporate-Template-2017_(Dark)">
  <a:themeElements>
    <a:clrScheme name="Custom 3">
      <a:dk1>
        <a:srgbClr val="4D4F53"/>
      </a:dk1>
      <a:lt1>
        <a:srgbClr val="FFFFFF"/>
      </a:lt1>
      <a:dk2>
        <a:srgbClr val="000000"/>
      </a:dk2>
      <a:lt2>
        <a:srgbClr val="F4F4F4"/>
      </a:lt2>
      <a:accent1>
        <a:srgbClr val="0194D2"/>
      </a:accent1>
      <a:accent2>
        <a:srgbClr val="F7901E"/>
      </a:accent2>
      <a:accent3>
        <a:srgbClr val="855FA8"/>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2" id="{3E066719-8589-5645-AB7F-65F989A6F55F}" vid="{8BBB6B69-98C3-A146-8119-ECC5BE29E0BE}"/>
    </a:ext>
  </a:extLst>
</a:theme>
</file>

<file path=ppt/theme/theme7.xml><?xml version="1.0" encoding="utf-8"?>
<a:theme xmlns:a="http://schemas.openxmlformats.org/drawingml/2006/main" name="F5-Corporate-Template-2016_(Dark)">
  <a:themeElements>
    <a:clrScheme name="Agility 2016">
      <a:dk1>
        <a:srgbClr val="4D4F53"/>
      </a:dk1>
      <a:lt1>
        <a:srgbClr val="FFFFFF"/>
      </a:lt1>
      <a:dk2>
        <a:srgbClr val="000000"/>
      </a:dk2>
      <a:lt2>
        <a:srgbClr val="F4F4F4"/>
      </a:lt2>
      <a:accent1>
        <a:srgbClr val="0194D2"/>
      </a:accent1>
      <a:accent2>
        <a:srgbClr val="F7901E"/>
      </a:accent2>
      <a:accent3>
        <a:srgbClr val="007D57"/>
      </a:accent3>
      <a:accent4>
        <a:srgbClr val="004892"/>
      </a:accent4>
      <a:accent5>
        <a:srgbClr val="D60000"/>
      </a:accent5>
      <a:accent6>
        <a:srgbClr val="A0BF37"/>
      </a:accent6>
      <a:hlink>
        <a:srgbClr val="D60000"/>
      </a:hlink>
      <a:folHlink>
        <a:srgbClr val="C0C0C0"/>
      </a:folHlink>
    </a:clrScheme>
    <a:fontScheme name="F5 2016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lumMod val="5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155448" tIns="155448" rIns="155448" bIns="155448" rtlCol="0">
        <a:spAutoFit/>
      </a:bodyPr>
      <a:lstStyle>
        <a:defPPr>
          <a:defRPr sz="2400" dirty="0" err="1" smtClean="0">
            <a:gradFill>
              <a:gsLst>
                <a:gs pos="0">
                  <a:schemeClr val="tx1"/>
                </a:gs>
                <a:gs pos="100000">
                  <a:schemeClr val="tx1"/>
                </a:gs>
              </a:gsLst>
              <a:lin ang="5400000" scaled="1"/>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1" id="{0D6B1BE3-C62C-EE4F-829C-8B24DCCB526B}" vid="{C88327E3-C774-2E40-84AD-9F3B6EE56F9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E3AEE68F44924CB9DB40E834AEEADF" ma:contentTypeVersion="6" ma:contentTypeDescription="Create a new document." ma:contentTypeScope="" ma:versionID="f1f6844a06aea5eacdb5ccf860d19ad5">
  <xsd:schema xmlns:xsd="http://www.w3.org/2001/XMLSchema" xmlns:xs="http://www.w3.org/2001/XMLSchema" xmlns:p="http://schemas.microsoft.com/office/2006/metadata/properties" xmlns:ns1="http://schemas.microsoft.com/sharepoint/v3" xmlns:ns2="e7cdeead-6725-48ab-8f7c-6d5489ea45f4" xmlns:ns3="267ccb5a-2af6-494d-880a-8b6777ff2dbb" targetNamespace="http://schemas.microsoft.com/office/2006/metadata/properties" ma:root="true" ma:fieldsID="0908c5b34f0ecf1e906b5485d1b21819" ns1:_="" ns2:_="" ns3:_="">
    <xsd:import namespace="http://schemas.microsoft.com/sharepoint/v3"/>
    <xsd:import namespace="e7cdeead-6725-48ab-8f7c-6d5489ea45f4"/>
    <xsd:import namespace="267ccb5a-2af6-494d-880a-8b6777ff2dbb"/>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cdeead-6725-48ab-8f7c-6d5489ea45f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7ccb5a-2af6-494d-880a-8b6777ff2db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4FC2842-86E8-4A74-BF58-D93152A1FE48}">
  <ds:schemaRefs>
    <ds:schemaRef ds:uri="http://schemas.microsoft.com/sharepoint/v3/contenttype/forms"/>
  </ds:schemaRefs>
</ds:datastoreItem>
</file>

<file path=customXml/itemProps2.xml><?xml version="1.0" encoding="utf-8"?>
<ds:datastoreItem xmlns:ds="http://schemas.openxmlformats.org/officeDocument/2006/customXml" ds:itemID="{7176BC76-0476-477F-B35A-77CCC663C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cdeead-6725-48ab-8f7c-6d5489ea45f4"/>
    <ds:schemaRef ds:uri="267ccb5a-2af6-494d-880a-8b6777ff2d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F61DF5-E015-4232-AC51-7D27AF9D2C43}">
  <ds:schemaRefs>
    <ds:schemaRef ds:uri="http://purl.org/dc/terms/"/>
    <ds:schemaRef ds:uri="http://purl.org/dc/elements/1.1/"/>
    <ds:schemaRef ds:uri="http://purl.org/dc/dcmitype/"/>
    <ds:schemaRef ds:uri="http://schemas.microsoft.com/office/infopath/2007/PartnerControls"/>
    <ds:schemaRef ds:uri="267ccb5a-2af6-494d-880a-8b6777ff2dbb"/>
    <ds:schemaRef ds:uri="http://schemas.microsoft.com/office/2006/metadata/properties"/>
    <ds:schemaRef ds:uri="http://schemas.microsoft.com/office/2006/documentManagement/types"/>
    <ds:schemaRef ds:uri="http://schemas.microsoft.com/sharepoint/v3"/>
    <ds:schemaRef ds:uri="http://schemas.openxmlformats.org/package/2006/metadata/core-properties"/>
    <ds:schemaRef ds:uri="e7cdeead-6725-48ab-8f7c-6d5489ea45f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F5 Corporate PowerPoint Template 2017</Template>
  <TotalTime>3449</TotalTime>
  <Words>1746</Words>
  <Application>Microsoft Macintosh PowerPoint</Application>
  <PresentationFormat>Widescreen</PresentationFormat>
  <Paragraphs>341</Paragraphs>
  <Slides>27</Slides>
  <Notes>19</Notes>
  <HiddenSlides>4</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27</vt:i4>
      </vt:variant>
    </vt:vector>
  </HeadingPairs>
  <TitlesOfParts>
    <vt:vector size="41" baseType="lpstr">
      <vt:lpstr>ＭＳ Ｐゴシック</vt:lpstr>
      <vt:lpstr>Arial</vt:lpstr>
      <vt:lpstr>Calibri</vt:lpstr>
      <vt:lpstr>Courier New</vt:lpstr>
      <vt:lpstr>Franklin Gothic Book</vt:lpstr>
      <vt:lpstr>Museo Sans 700</vt:lpstr>
      <vt:lpstr>Wingdings</vt:lpstr>
      <vt:lpstr>Black Background</vt:lpstr>
      <vt:lpstr>BLUE</vt:lpstr>
      <vt:lpstr>RED</vt:lpstr>
      <vt:lpstr>YELLOW</vt:lpstr>
      <vt:lpstr>White Background</vt:lpstr>
      <vt:lpstr>F5-Corporate-Template-2017_(Dark)</vt:lpstr>
      <vt:lpstr>F5-Corporate-Template-2016_(Dark)</vt:lpstr>
      <vt:lpstr>API Security</vt:lpstr>
      <vt:lpstr>Gartner on APIs</vt:lpstr>
      <vt:lpstr>{“example” : “Capital One”}</vt:lpstr>
      <vt:lpstr>Capital One – API Maturity </vt:lpstr>
      <vt:lpstr>API Types</vt:lpstr>
      <vt:lpstr>PowerPoint Presentation</vt:lpstr>
      <vt:lpstr>API Security Challenges </vt:lpstr>
      <vt:lpstr>Authentication, WAF and L4 Firewall</vt:lpstr>
      <vt:lpstr>API Security Challenges </vt:lpstr>
      <vt:lpstr>TMOS Security Features for API Security</vt:lpstr>
      <vt:lpstr>Addressable Architecture</vt:lpstr>
      <vt:lpstr>Token based auth</vt:lpstr>
      <vt:lpstr>Two types of tokens</vt:lpstr>
      <vt:lpstr>Opaque vs JWT Token</vt:lpstr>
      <vt:lpstr>JSON Web Token  (JWT) - Explained</vt:lpstr>
      <vt:lpstr>JWT</vt:lpstr>
      <vt:lpstr>JWT – Encoded / Decoded</vt:lpstr>
      <vt:lpstr>OAuth: JSON Web Token (JWT) AS and Client / RS support – 13.1 </vt:lpstr>
      <vt:lpstr>ASM API Sec Features</vt:lpstr>
      <vt:lpstr>REST API Security</vt:lpstr>
      <vt:lpstr>Review – ASM Security Policy Options</vt:lpstr>
      <vt:lpstr>XML-SOAP-Security</vt:lpstr>
      <vt:lpstr>PowerPoint Presentation</vt:lpstr>
      <vt:lpstr>A.Bot SDK Customer Use Case</vt:lpstr>
      <vt:lpstr>Anti-Bot Mobile SDK</vt:lpstr>
      <vt:lpstr>Anti-Bot Mobile SDK</vt:lpstr>
      <vt:lpstr>PowerPoint Presentation</vt:lpstr>
    </vt:vector>
  </TitlesOfParts>
  <Manager>&lt;Speech writer name goes here&gt;</Manager>
  <Company>Encore Event Technologies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Placeholder</dc:title>
  <dc:subject>F5 Networks</dc:subject>
  <dc:creator>Andrew Tango</dc:creator>
  <cp:lastModifiedBy>Boris Gekhtman</cp:lastModifiedBy>
  <cp:revision>191</cp:revision>
  <cp:lastPrinted>2016-08-10T19:03:55Z</cp:lastPrinted>
  <dcterms:created xsi:type="dcterms:W3CDTF">2017-08-22T18:03:40Z</dcterms:created>
  <dcterms:modified xsi:type="dcterms:W3CDTF">2018-02-06T01:41:20Z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ip_UnifiedCompliancePolicyUIAction">
    <vt:lpwstr/>
  </property>
  <property fmtid="{D5CDD505-2E9C-101B-9397-08002B2CF9AE}" pid="3" name="_ip_UnifiedCompliancePolicyProperties">
    <vt:lpwstr/>
  </property>
  <property fmtid="{D5CDD505-2E9C-101B-9397-08002B2CF9AE}" pid="4" name="ContentTypeId">
    <vt:lpwstr>0x010100E5E3AEE68F44924CB9DB40E834AEEADF</vt:lpwstr>
  </property>
  <property fmtid="{D5CDD505-2E9C-101B-9397-08002B2CF9AE}" pid="5" name="Jive_VersionGuid">
    <vt:lpwstr>6057c370-27fa-46ff-93e2-c996d32d1395</vt:lpwstr>
  </property>
  <property fmtid="{D5CDD505-2E9C-101B-9397-08002B2CF9AE}" pid="6" name="Offisync_ServerID">
    <vt:lpwstr>a7ce21b1-b0ad-4a12-a7c7-82490448801f</vt:lpwstr>
  </property>
  <property fmtid="{D5CDD505-2E9C-101B-9397-08002B2CF9AE}" pid="7" name="Offisync_UniqueId">
    <vt:lpwstr>46765</vt:lpwstr>
  </property>
  <property fmtid="{D5CDD505-2E9C-101B-9397-08002B2CF9AE}" pid="8" name="Offisync_ProviderInitializationData">
    <vt:lpwstr>https://hive.f5.com</vt:lpwstr>
  </property>
  <property fmtid="{D5CDD505-2E9C-101B-9397-08002B2CF9AE}" pid="9" name="Jive_LatestUserAccountName">
    <vt:lpwstr>gekhtman</vt:lpwstr>
  </property>
  <property fmtid="{D5CDD505-2E9C-101B-9397-08002B2CF9AE}" pid="10" name="Offisync_UpdateToken">
    <vt:lpwstr>1</vt:lpwstr>
  </property>
</Properties>
</file>